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notesMasterIdLst>
    <p:notesMasterId r:id="rId30"/>
  </p:notesMasterIdLst>
  <p:sldIdLst>
    <p:sldId id="257" r:id="rId2"/>
    <p:sldId id="259" r:id="rId3"/>
    <p:sldId id="286" r:id="rId4"/>
    <p:sldId id="288" r:id="rId5"/>
    <p:sldId id="290" r:id="rId6"/>
    <p:sldId id="291" r:id="rId7"/>
    <p:sldId id="294" r:id="rId8"/>
    <p:sldId id="295" r:id="rId9"/>
    <p:sldId id="298" r:id="rId10"/>
    <p:sldId id="299" r:id="rId11"/>
    <p:sldId id="300" r:id="rId12"/>
    <p:sldId id="301" r:id="rId13"/>
    <p:sldId id="302" r:id="rId14"/>
    <p:sldId id="303" r:id="rId15"/>
    <p:sldId id="304" r:id="rId16"/>
    <p:sldId id="305" r:id="rId17"/>
    <p:sldId id="307" r:id="rId18"/>
    <p:sldId id="308" r:id="rId19"/>
    <p:sldId id="309" r:id="rId20"/>
    <p:sldId id="310" r:id="rId21"/>
    <p:sldId id="311" r:id="rId22"/>
    <p:sldId id="312" r:id="rId23"/>
    <p:sldId id="314" r:id="rId24"/>
    <p:sldId id="319" r:id="rId25"/>
    <p:sldId id="320" r:id="rId26"/>
    <p:sldId id="321" r:id="rId27"/>
    <p:sldId id="315" r:id="rId28"/>
    <p:sldId id="316" r:id="rId29"/>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p:scale>
          <a:sx n="75" d="100"/>
          <a:sy n="75" d="100"/>
        </p:scale>
        <p:origin x="-504"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0F59A8A-DF7B-4167-9718-FC76329FCB93}" type="datetimeFigureOut">
              <a:rPr lang="ar-EG" smtClean="0"/>
              <a:t>17/02/1437</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BD9878D-641D-4639-BA3F-DFB71A5AD8B5}" type="slidenum">
              <a:rPr lang="ar-EG" smtClean="0"/>
              <a:t>‹#›</a:t>
            </a:fld>
            <a:endParaRPr lang="ar-EG"/>
          </a:p>
        </p:txBody>
      </p:sp>
    </p:spTree>
    <p:extLst>
      <p:ext uri="{BB962C8B-B14F-4D97-AF65-F5344CB8AC3E}">
        <p14:creationId xmlns:p14="http://schemas.microsoft.com/office/powerpoint/2010/main" val="17270110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685800" y="1143000"/>
            <a:ext cx="5486400" cy="3086100"/>
          </a:xfrm>
          <a:ln/>
        </p:spPr>
      </p:sp>
      <p:sp>
        <p:nvSpPr>
          <p:cNvPr id="104451" name="Rectangle 3"/>
          <p:cNvSpPr>
            <a:spLocks noGrp="1" noChangeArrowheads="1"/>
          </p:cNvSpPr>
          <p:nvPr>
            <p:ph type="body" idx="1"/>
          </p:nvPr>
        </p:nvSpPr>
        <p:spPr>
          <a:noFill/>
        </p:spPr>
        <p:txBody>
          <a:bodyPr/>
          <a:lstStyle/>
          <a:p>
            <a:pPr eaLnBrk="1" hangingPunct="1"/>
            <a:endParaRPr lang="en-CA"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Grp="1" noChangeArrowheads="1"/>
          </p:cNvSpPr>
          <p:nvPr>
            <p:ph type="body" idx="1"/>
          </p:nvPr>
        </p:nvSpPr>
        <p:spPr>
          <a:xfrm>
            <a:off x="516434" y="4345214"/>
            <a:ext cx="5909964" cy="4113893"/>
          </a:xfrm>
          <a:ln>
            <a:noFill/>
          </a:ln>
        </p:spPr>
        <p:txBody>
          <a:bodyPr lIns="92902" tIns="45636" rIns="92902" bIns="45636"/>
          <a:lstStyle/>
          <a:p>
            <a:endParaRPr lang="en-US"/>
          </a:p>
        </p:txBody>
      </p:sp>
      <p:sp>
        <p:nvSpPr>
          <p:cNvPr id="1208323" name="Rectangle 3"/>
          <p:cNvSpPr>
            <a:spLocks noGrp="1" noRot="1" noChangeAspect="1" noChangeArrowheads="1" noTextEdit="1"/>
          </p:cNvSpPr>
          <p:nvPr>
            <p:ph type="sldImg"/>
          </p:nvPr>
        </p:nvSpPr>
        <p:spPr>
          <a:xfrm>
            <a:off x="398463" y="585788"/>
            <a:ext cx="6075362" cy="3417887"/>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body" idx="1"/>
          </p:nvPr>
        </p:nvSpPr>
        <p:spPr>
          <a:xfrm>
            <a:off x="515938" y="4344988"/>
            <a:ext cx="5910262" cy="4114800"/>
          </a:xfrm>
          <a:noFill/>
          <a:ln>
            <a:noFill/>
          </a:ln>
        </p:spPr>
        <p:txBody>
          <a:bodyPr lIns="92902" tIns="45636" rIns="92902" bIns="45636"/>
          <a:lstStyle/>
          <a:p>
            <a:r>
              <a:rPr lang="en-US" dirty="0"/>
              <a:t>Note that data hazards can come from R-type instructions or </a:t>
            </a:r>
            <a:r>
              <a:rPr lang="en-US" dirty="0" err="1"/>
              <a:t>lw</a:t>
            </a:r>
            <a:r>
              <a:rPr lang="en-US" dirty="0"/>
              <a:t> </a:t>
            </a:r>
            <a:r>
              <a:rPr lang="en-US" dirty="0" smtClean="0"/>
              <a:t>instructions</a:t>
            </a:r>
          </a:p>
          <a:p>
            <a:endParaRPr lang="en-US" dirty="0" smtClean="0"/>
          </a:p>
          <a:p>
            <a:r>
              <a:rPr lang="en-US" dirty="0" smtClean="0"/>
              <a:t>Exceptions can’t be resolved by waiting!</a:t>
            </a:r>
            <a:endParaRPr lang="en-US" dirty="0"/>
          </a:p>
        </p:txBody>
      </p:sp>
      <p:sp>
        <p:nvSpPr>
          <p:cNvPr id="992259" name="Rectangle 3"/>
          <p:cNvSpPr>
            <a:spLocks noGrp="1" noRot="1" noChangeAspect="1" noChangeArrowheads="1" noTextEdit="1"/>
          </p:cNvSpPr>
          <p:nvPr>
            <p:ph type="sldImg"/>
          </p:nvPr>
        </p:nvSpPr>
        <p:spPr>
          <a:xfrm>
            <a:off x="400050" y="585788"/>
            <a:ext cx="6073775" cy="3417887"/>
          </a:xfr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ChangeArrowheads="1"/>
          </p:cNvSpPr>
          <p:nvPr>
            <p:ph type="body" idx="1"/>
          </p:nvPr>
        </p:nvSpPr>
        <p:spPr>
          <a:xfrm>
            <a:off x="516434" y="4345214"/>
            <a:ext cx="5909964" cy="4113893"/>
          </a:xfrm>
          <a:ln>
            <a:noFill/>
          </a:ln>
        </p:spPr>
        <p:txBody>
          <a:bodyPr lIns="92902" tIns="45636" rIns="92902" bIns="45636"/>
          <a:lstStyle/>
          <a:p>
            <a:endParaRPr lang="en-US"/>
          </a:p>
        </p:txBody>
      </p:sp>
      <p:sp>
        <p:nvSpPr>
          <p:cNvPr id="1212419" name="Rectangle 3"/>
          <p:cNvSpPr>
            <a:spLocks noGrp="1" noRot="1" noChangeAspect="1" noChangeArrowheads="1" noTextEdit="1"/>
          </p:cNvSpPr>
          <p:nvPr>
            <p:ph type="sldImg"/>
          </p:nvPr>
        </p:nvSpPr>
        <p:spPr>
          <a:xfrm>
            <a:off x="398463" y="585788"/>
            <a:ext cx="6075362" cy="3417887"/>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noChangeArrowheads="1"/>
          </p:cNvSpPr>
          <p:nvPr>
            <p:ph type="body" idx="1"/>
          </p:nvPr>
        </p:nvSpPr>
        <p:spPr>
          <a:xfrm>
            <a:off x="516434" y="4345214"/>
            <a:ext cx="5909964" cy="4113893"/>
          </a:xfrm>
          <a:noFill/>
          <a:ln>
            <a:noFill/>
          </a:ln>
        </p:spPr>
        <p:txBody>
          <a:bodyPr lIns="92902" tIns="45636" rIns="92902" bIns="45636"/>
          <a:lstStyle/>
          <a:p>
            <a:r>
              <a:rPr lang="en-US" dirty="0" smtClean="0"/>
              <a:t>Define </a:t>
            </a:r>
            <a:r>
              <a:rPr lang="en-US" dirty="0"/>
              <a:t>register reads to occur in the second half of the cycle and register writes in the first half</a:t>
            </a:r>
          </a:p>
        </p:txBody>
      </p:sp>
      <p:sp>
        <p:nvSpPr>
          <p:cNvPr id="1216515" name="Rectangle 3"/>
          <p:cNvSpPr>
            <a:spLocks noGrp="1" noRot="1" noChangeAspect="1" noChangeArrowheads="1" noTextEdit="1"/>
          </p:cNvSpPr>
          <p:nvPr>
            <p:ph type="sldImg"/>
          </p:nvPr>
        </p:nvSpPr>
        <p:spPr>
          <a:xfrm>
            <a:off x="398463" y="585788"/>
            <a:ext cx="6075362" cy="3417887"/>
          </a:xfr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ChangeArrowheads="1"/>
          </p:cNvSpPr>
          <p:nvPr>
            <p:ph type="body" idx="1"/>
          </p:nvPr>
        </p:nvSpPr>
        <p:spPr>
          <a:xfrm>
            <a:off x="516434" y="4345214"/>
            <a:ext cx="5909964" cy="4113893"/>
          </a:xfrm>
          <a:noFill/>
          <a:ln>
            <a:noFill/>
          </a:ln>
        </p:spPr>
        <p:txBody>
          <a:bodyPr lIns="92902" tIns="45636" rIns="92902" bIns="45636"/>
          <a:lstStyle/>
          <a:p>
            <a:r>
              <a:rPr lang="en-US"/>
              <a:t>For lecture</a:t>
            </a:r>
          </a:p>
        </p:txBody>
      </p:sp>
      <p:sp>
        <p:nvSpPr>
          <p:cNvPr id="1228803" name="Rectangle 3"/>
          <p:cNvSpPr>
            <a:spLocks noGrp="1" noRot="1" noChangeAspect="1" noChangeArrowheads="1" noTextEdit="1"/>
          </p:cNvSpPr>
          <p:nvPr>
            <p:ph type="sldImg"/>
          </p:nvPr>
        </p:nvSpPr>
        <p:spPr>
          <a:xfrm>
            <a:off x="398463" y="585788"/>
            <a:ext cx="6075362" cy="3417887"/>
          </a:xfr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body" idx="1"/>
          </p:nvPr>
        </p:nvSpPr>
        <p:spPr>
          <a:xfrm>
            <a:off x="516434" y="4345214"/>
            <a:ext cx="5909964" cy="4113893"/>
          </a:xfrm>
          <a:ln>
            <a:noFill/>
          </a:ln>
        </p:spPr>
        <p:txBody>
          <a:bodyPr lIns="92887" tIns="45629" rIns="92887" bIns="45629"/>
          <a:lstStyle/>
          <a:p>
            <a:endParaRPr lang="en-US"/>
          </a:p>
        </p:txBody>
      </p:sp>
      <p:sp>
        <p:nvSpPr>
          <p:cNvPr id="1232899" name="Rectangle 3"/>
          <p:cNvSpPr>
            <a:spLocks noGrp="1" noRot="1" noChangeAspect="1" noChangeArrowheads="1" noTextEdit="1"/>
          </p:cNvSpPr>
          <p:nvPr>
            <p:ph type="sldImg"/>
          </p:nvPr>
        </p:nvSpPr>
        <p:spPr>
          <a:xfrm>
            <a:off x="400050" y="585788"/>
            <a:ext cx="6073775" cy="3417887"/>
          </a:xfr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ChangeArrowheads="1"/>
          </p:cNvSpPr>
          <p:nvPr>
            <p:ph type="body" idx="1"/>
          </p:nvPr>
        </p:nvSpPr>
        <p:spPr>
          <a:xfrm>
            <a:off x="516434" y="4345214"/>
            <a:ext cx="5909964" cy="4113893"/>
          </a:xfrm>
          <a:noFill/>
          <a:ln>
            <a:noFill/>
          </a:ln>
        </p:spPr>
        <p:txBody>
          <a:bodyPr lIns="92887" tIns="45629" rIns="92887" bIns="45629"/>
          <a:lstStyle/>
          <a:p>
            <a:r>
              <a:rPr lang="en-US" dirty="0"/>
              <a:t>For lecture</a:t>
            </a:r>
          </a:p>
          <a:p>
            <a:r>
              <a:rPr lang="en-US" dirty="0"/>
              <a:t>Forwarding paths are valid only if the destination stage is later in time than the source stage.</a:t>
            </a:r>
          </a:p>
          <a:p>
            <a:r>
              <a:rPr lang="en-US" dirty="0"/>
              <a:t>Forwarding is harder if there are multiple results to forward per instruction or if they need to write a result early in the </a:t>
            </a:r>
            <a:r>
              <a:rPr lang="en-US" dirty="0" smtClean="0"/>
              <a:t>pipeline.</a:t>
            </a:r>
          </a:p>
          <a:p>
            <a:endParaRPr lang="en-US" dirty="0" smtClean="0"/>
          </a:p>
          <a:p>
            <a:r>
              <a:rPr lang="en-US" dirty="0" smtClean="0"/>
              <a:t>Notice that for now we are showing the forwarded data coming out of the ALU.  After looking at the problem more closely, we will see that it is really supplied by the pipeline register EX/MEM</a:t>
            </a:r>
            <a:r>
              <a:rPr lang="en-US" baseline="0" dirty="0" smtClean="0"/>
              <a:t> or MEM/WB and will depict is as such.</a:t>
            </a:r>
            <a:endParaRPr lang="en-US" dirty="0"/>
          </a:p>
        </p:txBody>
      </p:sp>
      <p:sp>
        <p:nvSpPr>
          <p:cNvPr id="1247235" name="Rectangle 3"/>
          <p:cNvSpPr>
            <a:spLocks noGrp="1" noRot="1" noChangeAspect="1" noChangeArrowheads="1" noTextEdit="1"/>
          </p:cNvSpPr>
          <p:nvPr>
            <p:ph type="sldImg"/>
          </p:nvPr>
        </p:nvSpPr>
        <p:spPr>
          <a:xfrm>
            <a:off x="400050" y="585788"/>
            <a:ext cx="6073775" cy="3417887"/>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ChangeArrowheads="1"/>
          </p:cNvSpPr>
          <p:nvPr>
            <p:ph type="body" idx="1"/>
          </p:nvPr>
        </p:nvSpPr>
        <p:spPr>
          <a:xfrm>
            <a:off x="516434" y="4345214"/>
            <a:ext cx="5909964" cy="4113893"/>
          </a:xfrm>
          <a:noFill/>
          <a:ln>
            <a:noFill/>
          </a:ln>
        </p:spPr>
        <p:txBody>
          <a:bodyPr lIns="92902" tIns="45636" rIns="92902" bIns="45636"/>
          <a:lstStyle/>
          <a:p>
            <a:r>
              <a:rPr lang="en-US"/>
              <a:t>Note that lw is just another example of register usage (beyond ALU ops)</a:t>
            </a:r>
          </a:p>
        </p:txBody>
      </p:sp>
      <p:sp>
        <p:nvSpPr>
          <p:cNvPr id="1234947" name="Rectangle 3"/>
          <p:cNvSpPr>
            <a:spLocks noGrp="1" noRot="1" noChangeAspect="1" noChangeArrowheads="1" noTextEdit="1"/>
          </p:cNvSpPr>
          <p:nvPr>
            <p:ph type="sldImg"/>
          </p:nvPr>
        </p:nvSpPr>
        <p:spPr>
          <a:xfrm>
            <a:off x="398463" y="585788"/>
            <a:ext cx="6075362" cy="3417887"/>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body" idx="1"/>
          </p:nvPr>
        </p:nvSpPr>
        <p:spPr>
          <a:xfrm>
            <a:off x="516434" y="4345214"/>
            <a:ext cx="5909964" cy="4113893"/>
          </a:xfrm>
          <a:ln>
            <a:noFill/>
          </a:ln>
        </p:spPr>
        <p:txBody>
          <a:bodyPr lIns="92902" tIns="45636" rIns="92902" bIns="45636"/>
          <a:lstStyle/>
          <a:p>
            <a:endParaRPr lang="en-US"/>
          </a:p>
        </p:txBody>
      </p:sp>
      <p:sp>
        <p:nvSpPr>
          <p:cNvPr id="1220611" name="Rectangle 3"/>
          <p:cNvSpPr>
            <a:spLocks noGrp="1" noRot="1" noChangeAspect="1" noChangeArrowheads="1" noTextEdit="1"/>
          </p:cNvSpPr>
          <p:nvPr>
            <p:ph type="sldImg"/>
          </p:nvPr>
        </p:nvSpPr>
        <p:spPr>
          <a:xfrm>
            <a:off x="398463" y="585788"/>
            <a:ext cx="6075362" cy="3417887"/>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685800" y="1143000"/>
            <a:ext cx="5486400" cy="3086100"/>
          </a:xfrm>
          <a:ln/>
        </p:spPr>
      </p:sp>
      <p:sp>
        <p:nvSpPr>
          <p:cNvPr id="106499" name="Rectangle 3"/>
          <p:cNvSpPr>
            <a:spLocks noGrp="1" noChangeArrowheads="1"/>
          </p:cNvSpPr>
          <p:nvPr>
            <p:ph type="body" idx="1"/>
          </p:nvPr>
        </p:nvSpPr>
        <p:spPr>
          <a:noFill/>
        </p:spPr>
        <p:txBody>
          <a:bodyPr/>
          <a:lstStyle/>
          <a:p>
            <a:pPr eaLnBrk="1" hangingPunct="1"/>
            <a:endParaRPr lang="en-CA"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685800" y="1143000"/>
            <a:ext cx="5486400" cy="3086100"/>
          </a:xfrm>
          <a:ln/>
        </p:spPr>
      </p:sp>
      <p:sp>
        <p:nvSpPr>
          <p:cNvPr id="108547" name="Rectangle 3"/>
          <p:cNvSpPr>
            <a:spLocks noGrp="1" noChangeArrowheads="1"/>
          </p:cNvSpPr>
          <p:nvPr>
            <p:ph type="body" idx="1"/>
          </p:nvPr>
        </p:nvSpPr>
        <p:spPr>
          <a:noFill/>
        </p:spPr>
        <p:txBody>
          <a:bodyPr/>
          <a:lstStyle/>
          <a:p>
            <a:pPr eaLnBrk="1" hangingPunct="1"/>
            <a:endParaRPr lang="en-CA"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Rot="1" noChangeAspect="1" noChangeArrowheads="1" noTextEdit="1"/>
          </p:cNvSpPr>
          <p:nvPr>
            <p:ph type="sldImg"/>
          </p:nvPr>
        </p:nvSpPr>
        <p:spPr>
          <a:xfrm>
            <a:off x="401638" y="587375"/>
            <a:ext cx="6072187" cy="3416300"/>
          </a:xfrm>
        </p:spPr>
      </p:sp>
      <p:sp>
        <p:nvSpPr>
          <p:cNvPr id="1139715" name="Rectangle 3"/>
          <p:cNvSpPr>
            <a:spLocks noGrp="1" noChangeArrowheads="1"/>
          </p:cNvSpPr>
          <p:nvPr>
            <p:ph type="body" idx="1"/>
          </p:nvPr>
        </p:nvSpPr>
        <p:spPr>
          <a:xfrm>
            <a:off x="515938" y="4343400"/>
            <a:ext cx="5910262" cy="4114800"/>
          </a:xfrm>
          <a:ln/>
        </p:spPr>
        <p:txBody>
          <a:bodyPr lIns="91422" tIns="45711" rIns="91422" bIns="45711"/>
          <a:lstStyle/>
          <a:p>
            <a:r>
              <a:rPr lang="en-US"/>
              <a:t>In the Single Cycle implementation, the cycle time is set to accommodate the longest instruction, the Load instruction.</a:t>
            </a:r>
          </a:p>
          <a:p>
            <a:r>
              <a:rPr lang="en-US"/>
              <a:t>Since the cycle time has to be long enough for the load instruction, it is too long for the store instruction so the last part of the cycle here is wasted.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smtClean="0"/>
              <a:t>In reality the time per instruction in a pipeline processor is</a:t>
            </a:r>
            <a:r>
              <a:rPr lang="en-US" baseline="0" dirty="0" smtClean="0"/>
              <a:t> longer than the minimum possible because 1) the pipeline stages may not be perfectly balanced and 2) pipelining involves some overhead (like pipeline stage isolation registers).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body" idx="1"/>
          </p:nvPr>
        </p:nvSpPr>
        <p:spPr>
          <a:xfrm>
            <a:off x="515938" y="4344988"/>
            <a:ext cx="5910262" cy="4114800"/>
          </a:xfrm>
          <a:noFill/>
          <a:ln>
            <a:noFill/>
          </a:ln>
        </p:spPr>
        <p:txBody>
          <a:bodyPr lIns="92910" tIns="45640" rIns="92910" bIns="45640"/>
          <a:lstStyle/>
          <a:p>
            <a:r>
              <a:rPr lang="en-US"/>
              <a:t>As shown here, each of these five steps will take one clock cycle to complete.</a:t>
            </a:r>
          </a:p>
        </p:txBody>
      </p:sp>
      <p:sp>
        <p:nvSpPr>
          <p:cNvPr id="1195011" name="Rectangle 3"/>
          <p:cNvSpPr>
            <a:spLocks noGrp="1" noRot="1" noChangeAspect="1" noChangeArrowheads="1" noTextEdit="1"/>
          </p:cNvSpPr>
          <p:nvPr>
            <p:ph type="sldImg"/>
          </p:nvPr>
        </p:nvSpPr>
        <p:spPr>
          <a:xfrm>
            <a:off x="398463" y="585788"/>
            <a:ext cx="6075362" cy="3417887"/>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body" idx="1"/>
          </p:nvPr>
        </p:nvSpPr>
        <p:spPr>
          <a:xfrm>
            <a:off x="516434" y="4345214"/>
            <a:ext cx="5909964" cy="4113893"/>
          </a:xfrm>
          <a:noFill/>
          <a:ln>
            <a:noFill/>
          </a:ln>
        </p:spPr>
        <p:txBody>
          <a:bodyPr lIns="92902" tIns="45636" rIns="92902" bIns="45636"/>
          <a:lstStyle/>
          <a:p>
            <a:r>
              <a:rPr lang="en-US" dirty="0" smtClean="0"/>
              <a:t>1,000,000 adds for single cycle =</a:t>
            </a:r>
            <a:r>
              <a:rPr lang="en-US" baseline="0" dirty="0" smtClean="0"/>
              <a:t> 800,000,000 </a:t>
            </a:r>
            <a:r>
              <a:rPr lang="en-US" baseline="0" dirty="0" err="1" smtClean="0"/>
              <a:t>ps</a:t>
            </a:r>
            <a:endParaRPr lang="en-US" baseline="0" dirty="0" smtClean="0"/>
          </a:p>
          <a:p>
            <a:r>
              <a:rPr lang="en-US" baseline="0" dirty="0" smtClean="0"/>
              <a:t>1,000,000 adds for pipelined = 200,000,000 </a:t>
            </a:r>
            <a:r>
              <a:rPr lang="en-US" baseline="0" dirty="0" err="1" smtClean="0"/>
              <a:t>ps</a:t>
            </a:r>
            <a:r>
              <a:rPr lang="en-US" baseline="0" dirty="0" smtClean="0"/>
              <a:t> + 800 </a:t>
            </a:r>
            <a:r>
              <a:rPr lang="en-US" baseline="0" dirty="0" err="1" smtClean="0"/>
              <a:t>ps</a:t>
            </a:r>
            <a:r>
              <a:rPr lang="en-US" baseline="0" dirty="0" smtClean="0"/>
              <a:t> (fill or flush time)</a:t>
            </a:r>
            <a:endParaRPr lang="en-US" dirty="0"/>
          </a:p>
        </p:txBody>
      </p:sp>
      <p:sp>
        <p:nvSpPr>
          <p:cNvPr id="1201155" name="Rectangle 3"/>
          <p:cNvSpPr>
            <a:spLocks noGrp="1" noRot="1" noChangeAspect="1" noChangeArrowheads="1" noTextEdit="1"/>
          </p:cNvSpPr>
          <p:nvPr>
            <p:ph type="sldImg"/>
          </p:nvPr>
        </p:nvSpPr>
        <p:spPr>
          <a:xfrm>
            <a:off x="400050" y="585788"/>
            <a:ext cx="6073775" cy="3417887"/>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Rot="1" noChangeAspect="1" noChangeArrowheads="1" noTextEdit="1"/>
          </p:cNvSpPr>
          <p:nvPr>
            <p:ph type="sldImg"/>
          </p:nvPr>
        </p:nvSpPr>
        <p:spPr>
          <a:xfrm>
            <a:off x="400050" y="692150"/>
            <a:ext cx="6070600" cy="3414713"/>
          </a:xfrm>
          <a:ln cap="flat">
            <a:solidFill>
              <a:schemeClr val="tx1"/>
            </a:solidFill>
          </a:ln>
        </p:spPr>
      </p:sp>
      <p:sp>
        <p:nvSpPr>
          <p:cNvPr id="1203203" name="Rectangle 3"/>
          <p:cNvSpPr>
            <a:spLocks noGrp="1" noChangeArrowheads="1"/>
          </p:cNvSpPr>
          <p:nvPr>
            <p:ph type="body" idx="1"/>
          </p:nvPr>
        </p:nvSpPr>
        <p:spPr>
          <a:xfrm>
            <a:off x="913805" y="4345214"/>
            <a:ext cx="5030391" cy="4113893"/>
          </a:xfrm>
          <a:ln>
            <a:noFill/>
          </a:ln>
        </p:spPr>
        <p:txBody>
          <a:bodyPr lIns="92902" tIns="45636" rIns="92902" bIns="45636"/>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Rot="1" noChangeAspect="1" noChangeArrowheads="1" noTextEdit="1"/>
          </p:cNvSpPr>
          <p:nvPr>
            <p:ph type="sldImg"/>
          </p:nvPr>
        </p:nvSpPr>
        <p:spPr>
          <a:xfrm>
            <a:off x="685800" y="1143000"/>
            <a:ext cx="5486400" cy="3086100"/>
          </a:xfrm>
        </p:spPr>
      </p:sp>
      <p:sp>
        <p:nvSpPr>
          <p:cNvPr id="1243139" name="Rectangle 3"/>
          <p:cNvSpPr>
            <a:spLocks noGrp="1" noChangeArrowheads="1"/>
          </p:cNvSpPr>
          <p:nvPr>
            <p:ph type="body" idx="1"/>
          </p:nvPr>
        </p:nvSpPr>
        <p:spPr>
          <a:ln/>
        </p:spPr>
        <p:txBody>
          <a:bodyPr/>
          <a:lstStyle/>
          <a:p>
            <a:pPr marL="198195" indent="-198195"/>
            <a:r>
              <a:rPr lang="en-US" dirty="0" smtClean="0"/>
              <a:t>Any info that is needed in a later pipe stage must be passed</a:t>
            </a:r>
            <a:r>
              <a:rPr lang="en-US" baseline="0" dirty="0" smtClean="0"/>
              <a:t> to that stage via a pipeline register (e.g., need to preserve the destination register address in the pipeline state registers)</a:t>
            </a:r>
          </a:p>
          <a:p>
            <a:pPr marL="198195" indent="-198195"/>
            <a:r>
              <a:rPr lang="en-US" dirty="0" smtClean="0"/>
              <a:t>Note </a:t>
            </a:r>
            <a:r>
              <a:rPr lang="en-US" dirty="0"/>
              <a:t>two exceptions to right-to-left flow</a:t>
            </a:r>
          </a:p>
          <a:p>
            <a:pPr marL="198195" indent="-198195">
              <a:buFontTx/>
              <a:buAutoNum type="arabicPeriod"/>
            </a:pPr>
            <a:r>
              <a:rPr lang="en-US" dirty="0"/>
              <a:t>WB that writes the result back into the register file in the middle of the </a:t>
            </a:r>
            <a:r>
              <a:rPr lang="en-US" dirty="0" err="1"/>
              <a:t>datapath</a:t>
            </a:r>
            <a:endParaRPr lang="en-US" dirty="0"/>
          </a:p>
          <a:p>
            <a:pPr marL="198195" indent="-198195">
              <a:buFontTx/>
              <a:buAutoNum type="arabicPeriod"/>
            </a:pPr>
            <a:r>
              <a:rPr lang="en-US" dirty="0"/>
              <a:t>Selection of the next value of the PC, one input comes from the calculated branch address from the MEM stage</a:t>
            </a:r>
          </a:p>
          <a:p>
            <a:pPr marL="198195" indent="-198195"/>
            <a:endParaRPr lang="en-US" dirty="0"/>
          </a:p>
          <a:p>
            <a:pPr marL="198195" indent="-198195"/>
            <a:r>
              <a:rPr lang="en-US" dirty="0"/>
              <a:t>Only later instructions in the pipeline can be influenced by these two REVERSE data movements.</a:t>
            </a:r>
          </a:p>
          <a:p>
            <a:pPr marL="198195" indent="-198195"/>
            <a:r>
              <a:rPr lang="en-US" dirty="0"/>
              <a:t>The first one (WB to ID) leads to data hazards.</a:t>
            </a:r>
          </a:p>
          <a:p>
            <a:pPr marL="198195" indent="-198195"/>
            <a:r>
              <a:rPr lang="en-US" dirty="0"/>
              <a:t>The second one (MEM to IF) leads to control hazards.</a:t>
            </a:r>
          </a:p>
          <a:p>
            <a:pPr marL="198195" indent="-198195"/>
            <a:endParaRPr lang="en-US" dirty="0"/>
          </a:p>
          <a:p>
            <a:pPr marL="198195" indent="-198195"/>
            <a:r>
              <a:rPr lang="en-US" dirty="0"/>
              <a:t>All instructions must update some state in the processor – the register file, the memory, or the PC – so separate pipeline registers are redundant to the state that is updated (not needed).</a:t>
            </a:r>
          </a:p>
          <a:p>
            <a:pPr marL="198195" indent="-198195"/>
            <a:r>
              <a:rPr lang="en-US" dirty="0"/>
              <a:t>PC can be thought of as a pipeline register: the one that feeds the IF stage of the pipeline.  Unlike all of the other pipeline registers, the PC is part of the visible architecture state – its content must be saved when an exception occurs (the contents of the other pipe registers are discarded).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861A8ED-E3FC-4A0C-B151-9533302D23F6}" type="datetime8">
              <a:rPr lang="ar-EG" smtClean="0"/>
              <a:t>29 تشرين الثاني، 15</a:t>
            </a:fld>
            <a:endParaRPr lang="ar-EG"/>
          </a:p>
        </p:txBody>
      </p:sp>
      <p:sp>
        <p:nvSpPr>
          <p:cNvPr id="5" name="Footer Placeholder 4"/>
          <p:cNvSpPr>
            <a:spLocks noGrp="1"/>
          </p:cNvSpPr>
          <p:nvPr>
            <p:ph type="ftr" sz="quarter" idx="11"/>
          </p:nvPr>
        </p:nvSpPr>
        <p:spPr>
          <a:xfrm>
            <a:off x="2692397" y="5037663"/>
            <a:ext cx="5214635" cy="279400"/>
          </a:xfrm>
        </p:spPr>
        <p:txBody>
          <a:bodyPr/>
          <a:lstStyle/>
          <a:p>
            <a:endParaRPr lang="ar-EG"/>
          </a:p>
        </p:txBody>
      </p:sp>
      <p:sp>
        <p:nvSpPr>
          <p:cNvPr id="6" name="Slide Number Placeholder 5"/>
          <p:cNvSpPr>
            <a:spLocks noGrp="1"/>
          </p:cNvSpPr>
          <p:nvPr>
            <p:ph type="sldNum" sz="quarter" idx="12"/>
          </p:nvPr>
        </p:nvSpPr>
        <p:spPr>
          <a:xfrm>
            <a:off x="8956900" y="5037663"/>
            <a:ext cx="551167" cy="279400"/>
          </a:xfrm>
        </p:spPr>
        <p:txBody>
          <a:bodyPr/>
          <a:lstStyle/>
          <a:p>
            <a:fld id="{CB65DC77-F180-4F46-9AB4-E848A677D315}" type="slidenum">
              <a:rPr lang="ar-EG" smtClean="0"/>
              <a:t>‹#›</a:t>
            </a:fld>
            <a:endParaRPr lang="ar-EG"/>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16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430C2-A23C-46CF-B4F6-1AD6AE6257AC}" type="datetime8">
              <a:rPr lang="ar-EG" smtClean="0"/>
              <a:t>29 تشرين الثاني، 15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CB65DC77-F180-4F46-9AB4-E848A677D315}" type="slidenum">
              <a:rPr lang="ar-EG" smtClean="0"/>
              <a:t>‹#›</a:t>
            </a:fld>
            <a:endParaRPr lang="ar-EG"/>
          </a:p>
        </p:txBody>
      </p:sp>
    </p:spTree>
    <p:extLst>
      <p:ext uri="{BB962C8B-B14F-4D97-AF65-F5344CB8AC3E}">
        <p14:creationId xmlns:p14="http://schemas.microsoft.com/office/powerpoint/2010/main" val="182872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497FA-7F27-47E6-AE3F-D23EEC2756DF}" type="datetime8">
              <a:rPr lang="ar-EG" smtClean="0"/>
              <a:t>29 تشرين الثاني،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160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210969-86F0-42FF-BF88-A8673FC0D580}" type="datetime8">
              <a:rPr lang="ar-EG" smtClean="0"/>
              <a:t>29 تشرين الثاني،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7149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A80D7-0092-4FFA-A0C6-3CBDDAF85C8F}" type="datetime8">
              <a:rPr lang="ar-EG" smtClean="0"/>
              <a:t>29 تشرين الثاني،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spTree>
    <p:extLst>
      <p:ext uri="{BB962C8B-B14F-4D97-AF65-F5344CB8AC3E}">
        <p14:creationId xmlns:p14="http://schemas.microsoft.com/office/powerpoint/2010/main" val="362898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DC9584-AB69-46CD-91A9-1DF078F13C05}" type="datetime8">
              <a:rPr lang="ar-EG" smtClean="0"/>
              <a:t>29 تشرين الثاني،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373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95943-18C6-4168-96FE-7C556A39A54F}" type="datetime8">
              <a:rPr lang="ar-EG" smtClean="0"/>
              <a:t>29 تشرين الثاني،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03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0B9EA-9A90-4936-8366-7458A632BC87}" type="datetime8">
              <a:rPr lang="ar-EG" smtClean="0"/>
              <a:t>29 تشرين الثاني،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819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1D724B-4BC1-4108-9135-AA4745879734}" type="datetime8">
              <a:rPr lang="ar-EG" smtClean="0"/>
              <a:t>29 تشرين الثاني،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339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885675-03B7-415A-BAD2-680CC0B5E0AD}" type="datetime8">
              <a:rPr lang="ar-EG" smtClean="0"/>
              <a:t>29 تشرين الثاني،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spTree>
    <p:extLst>
      <p:ext uri="{BB962C8B-B14F-4D97-AF65-F5344CB8AC3E}">
        <p14:creationId xmlns:p14="http://schemas.microsoft.com/office/powerpoint/2010/main" val="192030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DB873-C0C6-46A1-BD6B-E495554B8B8A}" type="datetime8">
              <a:rPr lang="ar-EG" smtClean="0"/>
              <a:t>29 تشرين الثاني، 15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65DC77-F180-4F46-9AB4-E848A677D315}" type="slidenum">
              <a:rPr lang="ar-EG" smtClean="0"/>
              <a:t>‹#›</a:t>
            </a:fld>
            <a:endParaRPr lang="ar-EG"/>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06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EFA5F9-8C63-48E0-AA68-778C8CD1F161}" type="datetime8">
              <a:rPr lang="ar-EG" smtClean="0"/>
              <a:t>29 تشرين الثاني، 15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CB65DC77-F180-4F46-9AB4-E848A677D315}" type="slidenum">
              <a:rPr lang="ar-EG" smtClean="0"/>
              <a:t>‹#›</a:t>
            </a:fld>
            <a:endParaRPr lang="ar-EG"/>
          </a:p>
        </p:txBody>
      </p:sp>
    </p:spTree>
    <p:extLst>
      <p:ext uri="{BB962C8B-B14F-4D97-AF65-F5344CB8AC3E}">
        <p14:creationId xmlns:p14="http://schemas.microsoft.com/office/powerpoint/2010/main" val="373594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447FFE-050B-43FE-9FA5-7338781C67D2}" type="datetime8">
              <a:rPr lang="ar-EG" smtClean="0"/>
              <a:t>29 تشرين الثاني، 15</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CB65DC77-F180-4F46-9AB4-E848A677D315}" type="slidenum">
              <a:rPr lang="ar-EG" smtClean="0"/>
              <a:t>‹#›</a:t>
            </a:fld>
            <a:endParaRPr lang="ar-EG"/>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97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A28832-692B-4343-9CDA-A063D04AE39D}" type="datetime8">
              <a:rPr lang="ar-EG" smtClean="0"/>
              <a:t>29 تشرين الثاني، 15</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CB65DC77-F180-4F46-9AB4-E848A677D315}" type="slidenum">
              <a:rPr lang="ar-EG" smtClean="0"/>
              <a:t>‹#›</a:t>
            </a:fld>
            <a:endParaRPr lang="ar-EG"/>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918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38540-5345-4CF2-8537-F91666EFFBC2}" type="datetime8">
              <a:rPr lang="ar-EG" smtClean="0"/>
              <a:t>29 تشرين الثاني، 15</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CB65DC77-F180-4F46-9AB4-E848A677D315}" type="slidenum">
              <a:rPr lang="ar-EG" smtClean="0"/>
              <a:t>‹#›</a:t>
            </a:fld>
            <a:endParaRPr lang="ar-EG"/>
          </a:p>
        </p:txBody>
      </p:sp>
    </p:spTree>
    <p:extLst>
      <p:ext uri="{BB962C8B-B14F-4D97-AF65-F5344CB8AC3E}">
        <p14:creationId xmlns:p14="http://schemas.microsoft.com/office/powerpoint/2010/main" val="92658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36793-6FA5-449E-9385-F469888E0616}" type="datetime8">
              <a:rPr lang="ar-EG" smtClean="0"/>
              <a:t>29 تشرين الثاني، 15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CB65DC77-F180-4F46-9AB4-E848A677D315}" type="slidenum">
              <a:rPr lang="ar-EG" smtClean="0"/>
              <a:t>‹#›</a:t>
            </a:fld>
            <a:endParaRPr lang="ar-EG"/>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408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6DECA-9C24-4776-9705-C2B2BFE761AF}" type="datetime8">
              <a:rPr lang="ar-EG" smtClean="0"/>
              <a:t>29 تشرين الثاني، 15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CB65DC77-F180-4F46-9AB4-E848A677D315}" type="slidenum">
              <a:rPr lang="ar-EG" smtClean="0"/>
              <a:t>‹#›</a:t>
            </a:fld>
            <a:endParaRPr lang="ar-EG"/>
          </a:p>
        </p:txBody>
      </p:sp>
    </p:spTree>
    <p:extLst>
      <p:ext uri="{BB962C8B-B14F-4D97-AF65-F5344CB8AC3E}">
        <p14:creationId xmlns:p14="http://schemas.microsoft.com/office/powerpoint/2010/main" val="121657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F38675-EFB2-420A-A93B-2D2D1C3D7E92}" type="datetime8">
              <a:rPr lang="ar-EG" smtClean="0"/>
              <a:t>29 تشرين الثاني، 15</a:t>
            </a:fld>
            <a:endParaRPr lang="ar-EG"/>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EG"/>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65DC77-F180-4F46-9AB4-E848A677D315}" type="slidenum">
              <a:rPr lang="ar-EG" smtClean="0"/>
              <a:t>‹#›</a:t>
            </a:fld>
            <a:endParaRPr lang="ar-EG"/>
          </a:p>
        </p:txBody>
      </p:sp>
    </p:spTree>
    <p:extLst>
      <p:ext uri="{BB962C8B-B14F-4D97-AF65-F5344CB8AC3E}">
        <p14:creationId xmlns:p14="http://schemas.microsoft.com/office/powerpoint/2010/main" val="9546739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t>Computer Organization</a:t>
            </a:r>
            <a:endParaRPr lang="ar-EG" sz="4800" b="1" dirty="0"/>
          </a:p>
        </p:txBody>
      </p:sp>
      <p:sp>
        <p:nvSpPr>
          <p:cNvPr id="3" name="Subtitle 2"/>
          <p:cNvSpPr>
            <a:spLocks noGrp="1"/>
          </p:cNvSpPr>
          <p:nvPr>
            <p:ph type="subTitle" idx="1"/>
          </p:nvPr>
        </p:nvSpPr>
        <p:spPr/>
        <p:txBody>
          <a:bodyPr>
            <a:normAutofit/>
          </a:bodyPr>
          <a:lstStyle/>
          <a:p>
            <a:r>
              <a:rPr lang="en-US" sz="3200" b="1" dirty="0" smtClean="0"/>
              <a:t>2015 - 2016</a:t>
            </a:r>
            <a:endParaRPr lang="ar-EG" sz="3200" b="1" dirty="0"/>
          </a:p>
        </p:txBody>
      </p:sp>
      <p:sp>
        <p:nvSpPr>
          <p:cNvPr id="5" name="Slide Number Placeholder 4"/>
          <p:cNvSpPr>
            <a:spLocks noGrp="1"/>
          </p:cNvSpPr>
          <p:nvPr>
            <p:ph type="sldNum" sz="quarter" idx="12"/>
          </p:nvPr>
        </p:nvSpPr>
        <p:spPr/>
        <p:txBody>
          <a:bodyPr/>
          <a:lstStyle/>
          <a:p>
            <a:fld id="{CB65DC77-F180-4F46-9AB4-E848A677D315}" type="slidenum">
              <a:rPr lang="ar-EG" smtClean="0"/>
              <a:t>1</a:t>
            </a:fld>
            <a:endParaRPr lang="ar-EG"/>
          </a:p>
        </p:txBody>
      </p:sp>
    </p:spTree>
    <p:extLst>
      <p:ext uri="{BB962C8B-B14F-4D97-AF65-F5344CB8AC3E}">
        <p14:creationId xmlns:p14="http://schemas.microsoft.com/office/powerpoint/2010/main" val="222605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p:txBody>
          <a:bodyPr>
            <a:normAutofit/>
          </a:bodyPr>
          <a:lstStyle/>
          <a:p>
            <a:r>
              <a:rPr lang="en-US" sz="4000" b="1" dirty="0"/>
              <a:t>Single Cycle Disadvantages &amp; Advantages</a:t>
            </a:r>
          </a:p>
        </p:txBody>
      </p:sp>
      <p:sp>
        <p:nvSpPr>
          <p:cNvPr id="1138691" name="Rectangle 3"/>
          <p:cNvSpPr>
            <a:spLocks noGrp="1" noChangeArrowheads="1"/>
          </p:cNvSpPr>
          <p:nvPr>
            <p:ph type="body" idx="1"/>
          </p:nvPr>
        </p:nvSpPr>
        <p:spPr>
          <a:xfrm>
            <a:off x="914400" y="2616200"/>
            <a:ext cx="10464800" cy="3689350"/>
          </a:xfrm>
        </p:spPr>
        <p:txBody>
          <a:bodyPr>
            <a:normAutofit fontScale="85000" lnSpcReduction="20000"/>
          </a:bodyPr>
          <a:lstStyle/>
          <a:p>
            <a:pPr algn="l" rtl="0">
              <a:lnSpc>
                <a:spcPct val="100000"/>
              </a:lnSpc>
              <a:spcBef>
                <a:spcPct val="20000"/>
              </a:spcBef>
            </a:pPr>
            <a:r>
              <a:rPr lang="en-US" dirty="0">
                <a:latin typeface="Comic Sans MS" panose="030F0702030302020204" pitchFamily="66" charset="0"/>
              </a:rPr>
              <a:t>Uses the clock cycle inefficiently – the clock cycle must be timed to accommodate the </a:t>
            </a:r>
            <a:r>
              <a:rPr lang="en-US" dirty="0">
                <a:solidFill>
                  <a:srgbClr val="C00000"/>
                </a:solidFill>
                <a:latin typeface="Comic Sans MS" panose="030F0702030302020204" pitchFamily="66" charset="0"/>
              </a:rPr>
              <a:t>slowest </a:t>
            </a:r>
            <a:r>
              <a:rPr lang="en-US" dirty="0">
                <a:latin typeface="Comic Sans MS" panose="030F0702030302020204" pitchFamily="66" charset="0"/>
              </a:rPr>
              <a:t>instruction</a:t>
            </a:r>
          </a:p>
          <a:p>
            <a:pPr marL="0" indent="0" algn="l" rtl="0">
              <a:lnSpc>
                <a:spcPct val="100000"/>
              </a:lnSpc>
              <a:spcBef>
                <a:spcPct val="20000"/>
              </a:spcBef>
              <a:buNone/>
            </a:pPr>
            <a:endParaRPr lang="en-US" dirty="0">
              <a:latin typeface="Comic Sans MS" panose="030F0702030302020204" pitchFamily="66" charset="0"/>
            </a:endParaRPr>
          </a:p>
          <a:p>
            <a:pPr algn="l" rtl="0">
              <a:lnSpc>
                <a:spcPct val="100000"/>
              </a:lnSpc>
              <a:spcBef>
                <a:spcPct val="20000"/>
              </a:spcBef>
            </a:pPr>
            <a:endParaRPr lang="en-US" dirty="0">
              <a:latin typeface="Comic Sans MS" panose="030F0702030302020204" pitchFamily="66" charset="0"/>
            </a:endParaRPr>
          </a:p>
          <a:p>
            <a:pPr lvl="1" algn="l" rtl="0">
              <a:lnSpc>
                <a:spcPct val="100000"/>
              </a:lnSpc>
              <a:spcBef>
                <a:spcPct val="20000"/>
              </a:spcBef>
            </a:pPr>
            <a:endParaRPr lang="en-US" dirty="0">
              <a:latin typeface="Comic Sans MS" panose="030F0702030302020204" pitchFamily="66" charset="0"/>
            </a:endParaRPr>
          </a:p>
          <a:p>
            <a:pPr lvl="1" algn="l" rtl="0">
              <a:lnSpc>
                <a:spcPct val="100000"/>
              </a:lnSpc>
              <a:spcBef>
                <a:spcPct val="20000"/>
              </a:spcBef>
            </a:pPr>
            <a:endParaRPr lang="en-US" dirty="0" smtClean="0">
              <a:latin typeface="Comic Sans MS" panose="030F0702030302020204" pitchFamily="66" charset="0"/>
            </a:endParaRPr>
          </a:p>
          <a:p>
            <a:pPr algn="l" rtl="0">
              <a:lnSpc>
                <a:spcPct val="100000"/>
              </a:lnSpc>
              <a:spcBef>
                <a:spcPct val="20000"/>
              </a:spcBef>
            </a:pPr>
            <a:r>
              <a:rPr lang="en-US" dirty="0" smtClean="0">
                <a:latin typeface="Comic Sans MS" panose="030F0702030302020204" pitchFamily="66" charset="0"/>
              </a:rPr>
              <a:t>May be wasteful of area since some functional units (e.g., adders) must be duplicated since they can not be shared during a clock cycle</a:t>
            </a:r>
          </a:p>
          <a:p>
            <a:pPr algn="l" rtl="0">
              <a:lnSpc>
                <a:spcPct val="100000"/>
              </a:lnSpc>
              <a:spcBef>
                <a:spcPct val="20000"/>
              </a:spcBef>
              <a:buFont typeface="Wingdings" pitchFamily="2" charset="2"/>
              <a:buNone/>
            </a:pPr>
            <a:r>
              <a:rPr lang="en-US" dirty="0" smtClean="0">
                <a:latin typeface="Comic Sans MS" panose="030F0702030302020204" pitchFamily="66" charset="0"/>
              </a:rPr>
              <a:t>but</a:t>
            </a:r>
            <a:endParaRPr lang="en-US" dirty="0">
              <a:latin typeface="Comic Sans MS" panose="030F0702030302020204" pitchFamily="66" charset="0"/>
            </a:endParaRPr>
          </a:p>
          <a:p>
            <a:pPr algn="l" rtl="0">
              <a:lnSpc>
                <a:spcPct val="100000"/>
              </a:lnSpc>
              <a:spcBef>
                <a:spcPct val="20000"/>
              </a:spcBef>
            </a:pPr>
            <a:r>
              <a:rPr lang="en-US" dirty="0">
                <a:latin typeface="Comic Sans MS" panose="030F0702030302020204" pitchFamily="66" charset="0"/>
              </a:rPr>
              <a:t>Is simple and easy to understand</a:t>
            </a:r>
          </a:p>
        </p:txBody>
      </p:sp>
      <p:grpSp>
        <p:nvGrpSpPr>
          <p:cNvPr id="2" name="Group 35"/>
          <p:cNvGrpSpPr>
            <a:grpSpLocks/>
          </p:cNvGrpSpPr>
          <p:nvPr/>
        </p:nvGrpSpPr>
        <p:grpSpPr bwMode="auto">
          <a:xfrm>
            <a:off x="690035" y="3305175"/>
            <a:ext cx="10718799" cy="1292225"/>
            <a:chOff x="296" y="1562"/>
            <a:chExt cx="5064" cy="814"/>
          </a:xfrm>
        </p:grpSpPr>
        <p:sp>
          <p:nvSpPr>
            <p:cNvPr id="1138692" name="Line 4"/>
            <p:cNvSpPr>
              <a:spLocks noChangeShapeType="1"/>
            </p:cNvSpPr>
            <p:nvPr/>
          </p:nvSpPr>
          <p:spPr bwMode="auto">
            <a:xfrm>
              <a:off x="296" y="1762"/>
              <a:ext cx="224" cy="0"/>
            </a:xfrm>
            <a:prstGeom prst="line">
              <a:avLst/>
            </a:prstGeom>
            <a:noFill/>
            <a:ln w="25400">
              <a:solidFill>
                <a:schemeClr val="tx1"/>
              </a:solidFill>
              <a:round/>
              <a:headEnd/>
              <a:tailEnd/>
            </a:ln>
            <a:effectLst/>
          </p:spPr>
          <p:txBody>
            <a:bodyPr wrap="none" anchor="ctr"/>
            <a:lstStyle/>
            <a:p>
              <a:endParaRPr lang="en-US"/>
            </a:p>
          </p:txBody>
        </p:sp>
        <p:sp>
          <p:nvSpPr>
            <p:cNvPr id="1138693" name="Line 5"/>
            <p:cNvSpPr>
              <a:spLocks noChangeShapeType="1"/>
            </p:cNvSpPr>
            <p:nvPr/>
          </p:nvSpPr>
          <p:spPr bwMode="auto">
            <a:xfrm>
              <a:off x="528" y="1770"/>
              <a:ext cx="0" cy="128"/>
            </a:xfrm>
            <a:prstGeom prst="line">
              <a:avLst/>
            </a:prstGeom>
            <a:noFill/>
            <a:ln w="25400">
              <a:solidFill>
                <a:schemeClr val="tx1"/>
              </a:solidFill>
              <a:round/>
              <a:headEnd/>
              <a:tailEnd/>
            </a:ln>
            <a:effectLst/>
          </p:spPr>
          <p:txBody>
            <a:bodyPr wrap="none" anchor="ctr"/>
            <a:lstStyle/>
            <a:p>
              <a:endParaRPr lang="en-US"/>
            </a:p>
          </p:txBody>
        </p:sp>
        <p:sp>
          <p:nvSpPr>
            <p:cNvPr id="1138694" name="Line 6"/>
            <p:cNvSpPr>
              <a:spLocks noChangeShapeType="1"/>
            </p:cNvSpPr>
            <p:nvPr/>
          </p:nvSpPr>
          <p:spPr bwMode="auto">
            <a:xfrm>
              <a:off x="2784" y="1770"/>
              <a:ext cx="0" cy="128"/>
            </a:xfrm>
            <a:prstGeom prst="line">
              <a:avLst/>
            </a:prstGeom>
            <a:noFill/>
            <a:ln w="25400">
              <a:solidFill>
                <a:schemeClr val="tx1"/>
              </a:solidFill>
              <a:round/>
              <a:headEnd/>
              <a:tailEnd/>
            </a:ln>
            <a:effectLst/>
          </p:spPr>
          <p:txBody>
            <a:bodyPr wrap="none" anchor="ctr"/>
            <a:lstStyle/>
            <a:p>
              <a:endParaRPr lang="en-US"/>
            </a:p>
          </p:txBody>
        </p:sp>
        <p:sp>
          <p:nvSpPr>
            <p:cNvPr id="1138696" name="Line 8"/>
            <p:cNvSpPr>
              <a:spLocks noChangeShapeType="1"/>
            </p:cNvSpPr>
            <p:nvPr/>
          </p:nvSpPr>
          <p:spPr bwMode="auto">
            <a:xfrm>
              <a:off x="5136" y="1770"/>
              <a:ext cx="0" cy="128"/>
            </a:xfrm>
            <a:prstGeom prst="line">
              <a:avLst/>
            </a:prstGeom>
            <a:noFill/>
            <a:ln w="25400">
              <a:solidFill>
                <a:schemeClr val="tx1"/>
              </a:solidFill>
              <a:round/>
              <a:headEnd/>
              <a:tailEnd/>
            </a:ln>
            <a:effectLst/>
          </p:spPr>
          <p:txBody>
            <a:bodyPr wrap="none" anchor="ctr"/>
            <a:lstStyle/>
            <a:p>
              <a:endParaRPr lang="en-US"/>
            </a:p>
          </p:txBody>
        </p:sp>
        <p:sp>
          <p:nvSpPr>
            <p:cNvPr id="1138697" name="Line 9"/>
            <p:cNvSpPr>
              <a:spLocks noChangeShapeType="1"/>
            </p:cNvSpPr>
            <p:nvPr/>
          </p:nvSpPr>
          <p:spPr bwMode="auto">
            <a:xfrm>
              <a:off x="536" y="1906"/>
              <a:ext cx="1184" cy="0"/>
            </a:xfrm>
            <a:prstGeom prst="line">
              <a:avLst/>
            </a:prstGeom>
            <a:noFill/>
            <a:ln w="25400">
              <a:solidFill>
                <a:schemeClr val="tx1"/>
              </a:solidFill>
              <a:round/>
              <a:headEnd/>
              <a:tailEnd/>
            </a:ln>
            <a:effectLst/>
          </p:spPr>
          <p:txBody>
            <a:bodyPr wrap="none" anchor="ctr"/>
            <a:lstStyle/>
            <a:p>
              <a:endParaRPr lang="en-US"/>
            </a:p>
          </p:txBody>
        </p:sp>
        <p:sp>
          <p:nvSpPr>
            <p:cNvPr id="1138698" name="Line 10"/>
            <p:cNvSpPr>
              <a:spLocks noChangeShapeType="1"/>
            </p:cNvSpPr>
            <p:nvPr/>
          </p:nvSpPr>
          <p:spPr bwMode="auto">
            <a:xfrm>
              <a:off x="1736" y="1762"/>
              <a:ext cx="1040" cy="0"/>
            </a:xfrm>
            <a:prstGeom prst="line">
              <a:avLst/>
            </a:prstGeom>
            <a:noFill/>
            <a:ln w="25400">
              <a:solidFill>
                <a:schemeClr val="tx1"/>
              </a:solidFill>
              <a:round/>
              <a:headEnd/>
              <a:tailEnd/>
            </a:ln>
            <a:effectLst/>
          </p:spPr>
          <p:txBody>
            <a:bodyPr wrap="none" anchor="ctr"/>
            <a:lstStyle/>
            <a:p>
              <a:endParaRPr lang="en-US"/>
            </a:p>
          </p:txBody>
        </p:sp>
        <p:sp>
          <p:nvSpPr>
            <p:cNvPr id="1138699" name="Line 11"/>
            <p:cNvSpPr>
              <a:spLocks noChangeShapeType="1"/>
            </p:cNvSpPr>
            <p:nvPr/>
          </p:nvSpPr>
          <p:spPr bwMode="auto">
            <a:xfrm>
              <a:off x="1728" y="1770"/>
              <a:ext cx="0" cy="128"/>
            </a:xfrm>
            <a:prstGeom prst="line">
              <a:avLst/>
            </a:prstGeom>
            <a:noFill/>
            <a:ln w="25400">
              <a:solidFill>
                <a:schemeClr val="tx1"/>
              </a:solidFill>
              <a:round/>
              <a:headEnd/>
              <a:tailEnd/>
            </a:ln>
            <a:effectLst/>
          </p:spPr>
          <p:txBody>
            <a:bodyPr wrap="none" anchor="ctr"/>
            <a:lstStyle/>
            <a:p>
              <a:endParaRPr lang="en-US"/>
            </a:p>
          </p:txBody>
        </p:sp>
        <p:sp>
          <p:nvSpPr>
            <p:cNvPr id="1138700" name="Line 12"/>
            <p:cNvSpPr>
              <a:spLocks noChangeShapeType="1"/>
            </p:cNvSpPr>
            <p:nvPr/>
          </p:nvSpPr>
          <p:spPr bwMode="auto">
            <a:xfrm>
              <a:off x="2792" y="1906"/>
              <a:ext cx="1184" cy="0"/>
            </a:xfrm>
            <a:prstGeom prst="line">
              <a:avLst/>
            </a:prstGeom>
            <a:noFill/>
            <a:ln w="25400">
              <a:solidFill>
                <a:schemeClr val="tx1"/>
              </a:solidFill>
              <a:round/>
              <a:headEnd/>
              <a:tailEnd/>
            </a:ln>
            <a:effectLst/>
          </p:spPr>
          <p:txBody>
            <a:bodyPr wrap="none" anchor="ctr"/>
            <a:lstStyle/>
            <a:p>
              <a:endParaRPr lang="en-US"/>
            </a:p>
          </p:txBody>
        </p:sp>
        <p:sp>
          <p:nvSpPr>
            <p:cNvPr id="1138701" name="Line 13"/>
            <p:cNvSpPr>
              <a:spLocks noChangeShapeType="1"/>
            </p:cNvSpPr>
            <p:nvPr/>
          </p:nvSpPr>
          <p:spPr bwMode="auto">
            <a:xfrm>
              <a:off x="3992" y="1762"/>
              <a:ext cx="1136" cy="0"/>
            </a:xfrm>
            <a:prstGeom prst="line">
              <a:avLst/>
            </a:prstGeom>
            <a:noFill/>
            <a:ln w="25400">
              <a:solidFill>
                <a:schemeClr val="tx1"/>
              </a:solidFill>
              <a:round/>
              <a:headEnd/>
              <a:tailEnd/>
            </a:ln>
            <a:effectLst/>
          </p:spPr>
          <p:txBody>
            <a:bodyPr wrap="none" anchor="ctr"/>
            <a:lstStyle/>
            <a:p>
              <a:endParaRPr lang="en-US"/>
            </a:p>
          </p:txBody>
        </p:sp>
        <p:sp>
          <p:nvSpPr>
            <p:cNvPr id="1138702" name="Line 14"/>
            <p:cNvSpPr>
              <a:spLocks noChangeShapeType="1"/>
            </p:cNvSpPr>
            <p:nvPr/>
          </p:nvSpPr>
          <p:spPr bwMode="auto">
            <a:xfrm>
              <a:off x="3984" y="1770"/>
              <a:ext cx="0" cy="128"/>
            </a:xfrm>
            <a:prstGeom prst="line">
              <a:avLst/>
            </a:prstGeom>
            <a:noFill/>
            <a:ln w="25400">
              <a:solidFill>
                <a:schemeClr val="tx1"/>
              </a:solidFill>
              <a:round/>
              <a:headEnd/>
              <a:tailEnd/>
            </a:ln>
            <a:effectLst/>
          </p:spPr>
          <p:txBody>
            <a:bodyPr wrap="none" anchor="ctr"/>
            <a:lstStyle/>
            <a:p>
              <a:endParaRPr lang="en-US"/>
            </a:p>
          </p:txBody>
        </p:sp>
        <p:sp>
          <p:nvSpPr>
            <p:cNvPr id="1138703" name="Line 15"/>
            <p:cNvSpPr>
              <a:spLocks noChangeShapeType="1"/>
            </p:cNvSpPr>
            <p:nvPr/>
          </p:nvSpPr>
          <p:spPr bwMode="auto">
            <a:xfrm>
              <a:off x="5136" y="1906"/>
              <a:ext cx="224" cy="0"/>
            </a:xfrm>
            <a:prstGeom prst="line">
              <a:avLst/>
            </a:prstGeom>
            <a:noFill/>
            <a:ln w="25400">
              <a:solidFill>
                <a:schemeClr val="tx1"/>
              </a:solidFill>
              <a:round/>
              <a:headEnd/>
              <a:tailEnd/>
            </a:ln>
            <a:effectLst/>
          </p:spPr>
          <p:txBody>
            <a:bodyPr wrap="none" anchor="ctr"/>
            <a:lstStyle/>
            <a:p>
              <a:endParaRPr lang="en-US"/>
            </a:p>
          </p:txBody>
        </p:sp>
        <p:sp>
          <p:nvSpPr>
            <p:cNvPr id="1138704" name="Rectangle 16"/>
            <p:cNvSpPr>
              <a:spLocks noChangeArrowheads="1"/>
            </p:cNvSpPr>
            <p:nvPr/>
          </p:nvSpPr>
          <p:spPr bwMode="auto">
            <a:xfrm>
              <a:off x="311" y="1758"/>
              <a:ext cx="229"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Clk</a:t>
              </a:r>
            </a:p>
          </p:txBody>
        </p:sp>
        <p:sp>
          <p:nvSpPr>
            <p:cNvPr id="1138706" name="Rectangle 18"/>
            <p:cNvSpPr>
              <a:spLocks noChangeArrowheads="1"/>
            </p:cNvSpPr>
            <p:nvPr/>
          </p:nvSpPr>
          <p:spPr bwMode="auto">
            <a:xfrm>
              <a:off x="536" y="2176"/>
              <a:ext cx="2240" cy="176"/>
            </a:xfrm>
            <a:prstGeom prst="rect">
              <a:avLst/>
            </a:prstGeom>
            <a:noFill/>
            <a:ln w="25400">
              <a:solidFill>
                <a:schemeClr val="tx1"/>
              </a:solidFill>
              <a:miter lim="800000"/>
              <a:headEnd/>
              <a:tailEnd/>
            </a:ln>
            <a:effectLst/>
          </p:spPr>
          <p:txBody>
            <a:bodyPr wrap="none" anchor="ctr"/>
            <a:lstStyle/>
            <a:p>
              <a:endParaRPr lang="en-US"/>
            </a:p>
          </p:txBody>
        </p:sp>
        <p:sp>
          <p:nvSpPr>
            <p:cNvPr id="1138707" name="Rectangle 19"/>
            <p:cNvSpPr>
              <a:spLocks noChangeArrowheads="1"/>
            </p:cNvSpPr>
            <p:nvPr/>
          </p:nvSpPr>
          <p:spPr bwMode="auto">
            <a:xfrm>
              <a:off x="2792" y="2176"/>
              <a:ext cx="2336" cy="176"/>
            </a:xfrm>
            <a:prstGeom prst="rect">
              <a:avLst/>
            </a:prstGeom>
            <a:noFill/>
            <a:ln w="25400">
              <a:solidFill>
                <a:schemeClr val="tx1"/>
              </a:solidFill>
              <a:miter lim="800000"/>
              <a:headEnd/>
              <a:tailEnd/>
            </a:ln>
            <a:effectLst/>
          </p:spPr>
          <p:txBody>
            <a:bodyPr wrap="none" anchor="ctr"/>
            <a:lstStyle/>
            <a:p>
              <a:endParaRPr lang="en-US"/>
            </a:p>
          </p:txBody>
        </p:sp>
        <p:sp>
          <p:nvSpPr>
            <p:cNvPr id="1138708" name="Rectangle 20"/>
            <p:cNvSpPr>
              <a:spLocks noChangeArrowheads="1"/>
            </p:cNvSpPr>
            <p:nvPr/>
          </p:nvSpPr>
          <p:spPr bwMode="auto">
            <a:xfrm>
              <a:off x="1448" y="2164"/>
              <a:ext cx="18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lw</a:t>
              </a:r>
            </a:p>
          </p:txBody>
        </p:sp>
        <p:sp>
          <p:nvSpPr>
            <p:cNvPr id="1138709" name="Rectangle 21"/>
            <p:cNvSpPr>
              <a:spLocks noChangeArrowheads="1"/>
            </p:cNvSpPr>
            <p:nvPr/>
          </p:nvSpPr>
          <p:spPr bwMode="auto">
            <a:xfrm>
              <a:off x="3870" y="2164"/>
              <a:ext cx="194"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sw</a:t>
              </a:r>
            </a:p>
          </p:txBody>
        </p:sp>
        <p:sp>
          <p:nvSpPr>
            <p:cNvPr id="1138710" name="Line 22"/>
            <p:cNvSpPr>
              <a:spLocks noChangeShapeType="1"/>
            </p:cNvSpPr>
            <p:nvPr/>
          </p:nvSpPr>
          <p:spPr bwMode="auto">
            <a:xfrm flipV="1">
              <a:off x="4704" y="2160"/>
              <a:ext cx="0" cy="208"/>
            </a:xfrm>
            <a:prstGeom prst="line">
              <a:avLst/>
            </a:prstGeom>
            <a:noFill/>
            <a:ln w="25400">
              <a:solidFill>
                <a:schemeClr val="tx1"/>
              </a:solidFill>
              <a:prstDash val="sysDot"/>
              <a:round/>
              <a:headEnd/>
              <a:tailEnd/>
            </a:ln>
            <a:effectLst/>
          </p:spPr>
          <p:txBody>
            <a:bodyPr wrap="none" anchor="ctr"/>
            <a:lstStyle/>
            <a:p>
              <a:endParaRPr lang="en-US"/>
            </a:p>
          </p:txBody>
        </p:sp>
        <p:sp>
          <p:nvSpPr>
            <p:cNvPr id="1138711" name="Rectangle 23"/>
            <p:cNvSpPr>
              <a:spLocks noChangeArrowheads="1"/>
            </p:cNvSpPr>
            <p:nvPr/>
          </p:nvSpPr>
          <p:spPr bwMode="auto">
            <a:xfrm>
              <a:off x="4853" y="2164"/>
              <a:ext cx="329" cy="212"/>
            </a:xfrm>
            <a:prstGeom prst="rect">
              <a:avLst/>
            </a:prstGeom>
            <a:noFill/>
            <a:ln w="12700">
              <a:noFill/>
              <a:miter lim="800000"/>
              <a:headEnd/>
              <a:tailEnd/>
            </a:ln>
            <a:effectLst/>
          </p:spPr>
          <p:txBody>
            <a:bodyPr wrap="none" lIns="90488" tIns="44450" rIns="90488" bIns="44450">
              <a:spAutoFit/>
            </a:bodyPr>
            <a:lstStyle/>
            <a:p>
              <a:r>
                <a:rPr lang="en-US" sz="1600" b="1"/>
                <a:t>Waste</a:t>
              </a:r>
            </a:p>
          </p:txBody>
        </p:sp>
        <p:sp>
          <p:nvSpPr>
            <p:cNvPr id="1138712" name="Line 24"/>
            <p:cNvSpPr>
              <a:spLocks noChangeShapeType="1"/>
            </p:cNvSpPr>
            <p:nvPr/>
          </p:nvSpPr>
          <p:spPr bwMode="auto">
            <a:xfrm flipV="1">
              <a:off x="528" y="1562"/>
              <a:ext cx="0" cy="208"/>
            </a:xfrm>
            <a:prstGeom prst="line">
              <a:avLst/>
            </a:prstGeom>
            <a:noFill/>
            <a:ln w="25400">
              <a:solidFill>
                <a:schemeClr val="tx1"/>
              </a:solidFill>
              <a:prstDash val="sysDot"/>
              <a:round/>
              <a:headEnd/>
              <a:tailEnd/>
            </a:ln>
            <a:effectLst/>
          </p:spPr>
          <p:txBody>
            <a:bodyPr wrap="none" anchor="ctr"/>
            <a:lstStyle/>
            <a:p>
              <a:endParaRPr lang="en-US"/>
            </a:p>
          </p:txBody>
        </p:sp>
        <p:sp>
          <p:nvSpPr>
            <p:cNvPr id="1138713" name="Rectangle 25"/>
            <p:cNvSpPr>
              <a:spLocks noChangeArrowheads="1"/>
            </p:cNvSpPr>
            <p:nvPr/>
          </p:nvSpPr>
          <p:spPr bwMode="auto">
            <a:xfrm>
              <a:off x="1579" y="1566"/>
              <a:ext cx="375"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Cycle 1</a:t>
              </a:r>
            </a:p>
          </p:txBody>
        </p:sp>
        <p:sp>
          <p:nvSpPr>
            <p:cNvPr id="1138714" name="Line 26"/>
            <p:cNvSpPr>
              <a:spLocks noChangeShapeType="1"/>
            </p:cNvSpPr>
            <p:nvPr/>
          </p:nvSpPr>
          <p:spPr bwMode="auto">
            <a:xfrm flipV="1">
              <a:off x="2784" y="1562"/>
              <a:ext cx="0" cy="208"/>
            </a:xfrm>
            <a:prstGeom prst="line">
              <a:avLst/>
            </a:prstGeom>
            <a:noFill/>
            <a:ln w="25400">
              <a:solidFill>
                <a:schemeClr val="tx1"/>
              </a:solidFill>
              <a:prstDash val="sysDot"/>
              <a:round/>
              <a:headEnd/>
              <a:tailEnd/>
            </a:ln>
            <a:effectLst/>
          </p:spPr>
          <p:txBody>
            <a:bodyPr wrap="none" anchor="ctr"/>
            <a:lstStyle/>
            <a:p>
              <a:endParaRPr lang="en-US"/>
            </a:p>
          </p:txBody>
        </p:sp>
        <p:sp>
          <p:nvSpPr>
            <p:cNvPr id="1138715" name="Line 27"/>
            <p:cNvSpPr>
              <a:spLocks noChangeShapeType="1"/>
            </p:cNvSpPr>
            <p:nvPr/>
          </p:nvSpPr>
          <p:spPr bwMode="auto">
            <a:xfrm flipV="1">
              <a:off x="5136" y="1562"/>
              <a:ext cx="0" cy="208"/>
            </a:xfrm>
            <a:prstGeom prst="line">
              <a:avLst/>
            </a:prstGeom>
            <a:noFill/>
            <a:ln w="25400">
              <a:solidFill>
                <a:schemeClr val="tx1"/>
              </a:solidFill>
              <a:prstDash val="sysDot"/>
              <a:round/>
              <a:headEnd/>
              <a:tailEnd/>
            </a:ln>
            <a:effectLst/>
          </p:spPr>
          <p:txBody>
            <a:bodyPr wrap="none" anchor="ctr"/>
            <a:lstStyle/>
            <a:p>
              <a:endParaRPr lang="en-US"/>
            </a:p>
          </p:txBody>
        </p:sp>
        <p:sp>
          <p:nvSpPr>
            <p:cNvPr id="1138716" name="Rectangle 28"/>
            <p:cNvSpPr>
              <a:spLocks noChangeArrowheads="1"/>
            </p:cNvSpPr>
            <p:nvPr/>
          </p:nvSpPr>
          <p:spPr bwMode="auto">
            <a:xfrm>
              <a:off x="3876" y="1566"/>
              <a:ext cx="382"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Cycle 2</a:t>
              </a:r>
            </a:p>
          </p:txBody>
        </p:sp>
        <p:sp>
          <p:nvSpPr>
            <p:cNvPr id="1138717" name="Line 29"/>
            <p:cNvSpPr>
              <a:spLocks noChangeShapeType="1"/>
            </p:cNvSpPr>
            <p:nvPr/>
          </p:nvSpPr>
          <p:spPr bwMode="auto">
            <a:xfrm>
              <a:off x="536" y="1666"/>
              <a:ext cx="896" cy="0"/>
            </a:xfrm>
            <a:prstGeom prst="line">
              <a:avLst/>
            </a:prstGeom>
            <a:noFill/>
            <a:ln w="25400">
              <a:solidFill>
                <a:schemeClr val="tx1"/>
              </a:solidFill>
              <a:round/>
              <a:headEnd type="triangle" w="med" len="med"/>
              <a:tailEnd/>
            </a:ln>
            <a:effectLst/>
          </p:spPr>
          <p:txBody>
            <a:bodyPr wrap="none" anchor="ctr"/>
            <a:lstStyle/>
            <a:p>
              <a:endParaRPr lang="en-US"/>
            </a:p>
          </p:txBody>
        </p:sp>
        <p:sp>
          <p:nvSpPr>
            <p:cNvPr id="1138718" name="Line 30"/>
            <p:cNvSpPr>
              <a:spLocks noChangeShapeType="1"/>
            </p:cNvSpPr>
            <p:nvPr/>
          </p:nvSpPr>
          <p:spPr bwMode="auto">
            <a:xfrm>
              <a:off x="2792" y="1666"/>
              <a:ext cx="896" cy="0"/>
            </a:xfrm>
            <a:prstGeom prst="line">
              <a:avLst/>
            </a:prstGeom>
            <a:noFill/>
            <a:ln w="25400">
              <a:solidFill>
                <a:schemeClr val="tx1"/>
              </a:solidFill>
              <a:round/>
              <a:headEnd type="triangle" w="med" len="med"/>
              <a:tailEnd/>
            </a:ln>
            <a:effectLst/>
          </p:spPr>
          <p:txBody>
            <a:bodyPr wrap="none" anchor="ctr"/>
            <a:lstStyle/>
            <a:p>
              <a:endParaRPr lang="en-US"/>
            </a:p>
          </p:txBody>
        </p:sp>
        <p:sp>
          <p:nvSpPr>
            <p:cNvPr id="1138719" name="Line 31"/>
            <p:cNvSpPr>
              <a:spLocks noChangeShapeType="1"/>
            </p:cNvSpPr>
            <p:nvPr/>
          </p:nvSpPr>
          <p:spPr bwMode="auto">
            <a:xfrm flipH="1">
              <a:off x="4216" y="1666"/>
              <a:ext cx="928" cy="0"/>
            </a:xfrm>
            <a:prstGeom prst="line">
              <a:avLst/>
            </a:prstGeom>
            <a:noFill/>
            <a:ln w="25400">
              <a:solidFill>
                <a:schemeClr val="tx1"/>
              </a:solidFill>
              <a:round/>
              <a:headEnd type="triangle" w="med" len="med"/>
              <a:tailEnd/>
            </a:ln>
            <a:effectLst/>
          </p:spPr>
          <p:txBody>
            <a:bodyPr wrap="none" anchor="ctr"/>
            <a:lstStyle/>
            <a:p>
              <a:endParaRPr lang="en-US"/>
            </a:p>
          </p:txBody>
        </p:sp>
        <p:sp>
          <p:nvSpPr>
            <p:cNvPr id="1138722" name="Line 34"/>
            <p:cNvSpPr>
              <a:spLocks noChangeShapeType="1"/>
            </p:cNvSpPr>
            <p:nvPr/>
          </p:nvSpPr>
          <p:spPr bwMode="auto">
            <a:xfrm flipH="1">
              <a:off x="1872" y="1680"/>
              <a:ext cx="928" cy="0"/>
            </a:xfrm>
            <a:prstGeom prst="line">
              <a:avLst/>
            </a:prstGeom>
            <a:noFill/>
            <a:ln w="25400">
              <a:solidFill>
                <a:schemeClr val="tx1"/>
              </a:solidFill>
              <a:round/>
              <a:headEnd type="triangle" w="med" len="med"/>
              <a:tailEnd/>
            </a:ln>
            <a:effectLst/>
          </p:spPr>
          <p:txBody>
            <a:bodyPr wrap="none" anchor="ctr"/>
            <a:lstStyle/>
            <a:p>
              <a:endParaRPr lang="en-US"/>
            </a:p>
          </p:txBody>
        </p:sp>
      </p:grpSp>
      <p:sp>
        <p:nvSpPr>
          <p:cNvPr id="3" name="Slide Number Placeholder 2"/>
          <p:cNvSpPr>
            <a:spLocks noGrp="1"/>
          </p:cNvSpPr>
          <p:nvPr>
            <p:ph type="sldNum" sz="quarter" idx="12"/>
          </p:nvPr>
        </p:nvSpPr>
        <p:spPr/>
        <p:txBody>
          <a:bodyPr/>
          <a:lstStyle/>
          <a:p>
            <a:fld id="{CB65DC77-F180-4F46-9AB4-E848A677D315}" type="slidenum">
              <a:rPr lang="ar-EG" smtClean="0"/>
              <a:t>10</a:t>
            </a:fld>
            <a:endParaRPr lang="ar-EG"/>
          </a:p>
        </p:txBody>
      </p:sp>
    </p:spTree>
    <p:extLst>
      <p:ext uri="{BB962C8B-B14F-4D97-AF65-F5344CB8AC3E}">
        <p14:creationId xmlns:p14="http://schemas.microsoft.com/office/powerpoint/2010/main" val="24469780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Grp="1" noChangeArrowheads="1"/>
          </p:cNvSpPr>
          <p:nvPr>
            <p:ph type="title"/>
          </p:nvPr>
        </p:nvSpPr>
        <p:spPr/>
        <p:txBody>
          <a:bodyPr/>
          <a:lstStyle/>
          <a:p>
            <a:pPr rtl="0"/>
            <a:r>
              <a:rPr lang="en-US" b="1" dirty="0"/>
              <a:t>How Can We Make It </a:t>
            </a:r>
            <a:r>
              <a:rPr lang="en-US" b="1" dirty="0" smtClean="0"/>
              <a:t>Faster</a:t>
            </a:r>
            <a:r>
              <a:rPr lang="en-US" b="1" dirty="0"/>
              <a:t>?</a:t>
            </a:r>
          </a:p>
        </p:txBody>
      </p:sp>
      <p:sp>
        <p:nvSpPr>
          <p:cNvPr id="6" name="Content Placeholder 5"/>
          <p:cNvSpPr>
            <a:spLocks noGrp="1"/>
          </p:cNvSpPr>
          <p:nvPr>
            <p:ph idx="1"/>
          </p:nvPr>
        </p:nvSpPr>
        <p:spPr>
          <a:xfrm>
            <a:off x="965200" y="2578100"/>
            <a:ext cx="10617200" cy="3556000"/>
          </a:xfrm>
        </p:spPr>
        <p:txBody>
          <a:bodyPr>
            <a:normAutofit fontScale="92500" lnSpcReduction="10000"/>
          </a:bodyPr>
          <a:lstStyle/>
          <a:p>
            <a:pPr algn="l" rtl="0"/>
            <a:r>
              <a:rPr lang="en-US" dirty="0" smtClean="0">
                <a:latin typeface="Comic Sans MS" panose="030F0702030302020204" pitchFamily="66" charset="0"/>
              </a:rPr>
              <a:t>Start fetching and executing the next instruction before the current one has completed</a:t>
            </a:r>
          </a:p>
          <a:p>
            <a:pPr lvl="1" algn="l" rtl="0"/>
            <a:r>
              <a:rPr lang="en-US" sz="2600" b="1" dirty="0" smtClean="0">
                <a:solidFill>
                  <a:srgbClr val="FF0000"/>
                </a:solidFill>
                <a:latin typeface="Comic Sans MS" panose="030F0702030302020204" pitchFamily="66" charset="0"/>
              </a:rPr>
              <a:t>Pipelining</a:t>
            </a:r>
            <a:r>
              <a:rPr lang="en-US" dirty="0" smtClean="0">
                <a:latin typeface="Comic Sans MS" panose="030F0702030302020204" pitchFamily="66" charset="0"/>
              </a:rPr>
              <a:t> – all modern processors are pipelined for performance</a:t>
            </a:r>
          </a:p>
          <a:p>
            <a:pPr lvl="1" algn="l" rtl="0"/>
            <a:r>
              <a:rPr lang="en-US" dirty="0" smtClean="0">
                <a:latin typeface="Comic Sans MS" panose="030F0702030302020204" pitchFamily="66" charset="0"/>
              </a:rPr>
              <a:t>Remember </a:t>
            </a:r>
            <a:r>
              <a:rPr lang="en-US" i="1" dirty="0" smtClean="0">
                <a:latin typeface="Comic Sans MS" panose="030F0702030302020204" pitchFamily="66" charset="0"/>
              </a:rPr>
              <a:t>the</a:t>
            </a:r>
            <a:r>
              <a:rPr lang="en-US" dirty="0" smtClean="0">
                <a:latin typeface="Comic Sans MS" panose="030F0702030302020204" pitchFamily="66" charset="0"/>
              </a:rPr>
              <a:t> performance equation:                                              </a:t>
            </a:r>
            <a:r>
              <a:rPr lang="en-US" dirty="0" smtClean="0"/>
              <a:t>				</a:t>
            </a:r>
          </a:p>
          <a:p>
            <a:pPr marL="457200" lvl="1" indent="0" algn="l" rtl="0">
              <a:buNone/>
            </a:pPr>
            <a:r>
              <a:rPr lang="en-US" dirty="0"/>
              <a:t>	</a:t>
            </a:r>
            <a:r>
              <a:rPr lang="en-US" dirty="0" smtClean="0"/>
              <a:t>	</a:t>
            </a:r>
            <a:r>
              <a:rPr lang="en-US" b="1" dirty="0" smtClean="0"/>
              <a:t> CPU time = CPI * CCT * IC</a:t>
            </a:r>
          </a:p>
          <a:p>
            <a:pPr algn="l" rtl="0"/>
            <a:r>
              <a:rPr lang="en-US" dirty="0" smtClean="0">
                <a:latin typeface="Comic Sans MS" panose="030F0702030302020204" pitchFamily="66" charset="0"/>
              </a:rPr>
              <a:t>Under ideal conditions and with a large number of instructions, the speedup from pipelining is approximately equal to the number of pipe stages</a:t>
            </a:r>
          </a:p>
          <a:p>
            <a:pPr lvl="1" algn="l" rtl="0"/>
            <a:r>
              <a:rPr lang="en-US" dirty="0" smtClean="0">
                <a:latin typeface="Comic Sans MS" panose="030F0702030302020204" pitchFamily="66" charset="0"/>
              </a:rPr>
              <a:t>A five stage pipeline is nearly five times faster because the CC is nearly five times faster</a:t>
            </a:r>
            <a:endParaRPr lang="en-US"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CB65DC77-F180-4F46-9AB4-E848A677D315}" type="slidenum">
              <a:rPr lang="ar-EG" smtClean="0"/>
              <a:t>11</a:t>
            </a:fld>
            <a:endParaRPr lang="ar-EG"/>
          </a:p>
        </p:txBody>
      </p:sp>
    </p:spTree>
    <p:extLst>
      <p:ext uri="{BB962C8B-B14F-4D97-AF65-F5344CB8AC3E}">
        <p14:creationId xmlns:p14="http://schemas.microsoft.com/office/powerpoint/2010/main" val="985011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ChangeArrowheads="1"/>
          </p:cNvSpPr>
          <p:nvPr>
            <p:ph type="title"/>
          </p:nvPr>
        </p:nvSpPr>
        <p:spPr>
          <a:xfrm>
            <a:off x="1801771" y="1346200"/>
            <a:ext cx="8534400" cy="422275"/>
          </a:xfrm>
          <a:noFill/>
          <a:ln/>
        </p:spPr>
        <p:txBody>
          <a:bodyPr wrap="none">
            <a:normAutofit fontScale="90000"/>
          </a:bodyPr>
          <a:lstStyle/>
          <a:p>
            <a:r>
              <a:rPr lang="en-US" b="1" dirty="0"/>
              <a:t>The Five Stages of Load Instruction</a:t>
            </a:r>
          </a:p>
        </p:txBody>
      </p:sp>
      <p:sp>
        <p:nvSpPr>
          <p:cNvPr id="1193987" name="Rectangle 3"/>
          <p:cNvSpPr>
            <a:spLocks noGrp="1" noChangeArrowheads="1"/>
          </p:cNvSpPr>
          <p:nvPr>
            <p:ph type="body" idx="1"/>
          </p:nvPr>
        </p:nvSpPr>
        <p:spPr>
          <a:xfrm>
            <a:off x="1855931" y="3714751"/>
            <a:ext cx="8951769" cy="2590800"/>
          </a:xfrm>
          <a:noFill/>
          <a:ln/>
        </p:spPr>
        <p:txBody>
          <a:bodyPr>
            <a:normAutofit/>
          </a:bodyPr>
          <a:lstStyle/>
          <a:p>
            <a:pPr algn="l" rtl="0"/>
            <a:r>
              <a:rPr lang="en-US" dirty="0" err="1">
                <a:solidFill>
                  <a:srgbClr val="FF0000"/>
                </a:solidFill>
                <a:latin typeface="Comic Sans MS" panose="030F0702030302020204" pitchFamily="66" charset="0"/>
              </a:rPr>
              <a:t>IFetch</a:t>
            </a:r>
            <a:r>
              <a:rPr lang="en-US" dirty="0">
                <a:solidFill>
                  <a:srgbClr val="FF0000"/>
                </a:solidFill>
                <a:latin typeface="Comic Sans MS" panose="030F0702030302020204" pitchFamily="66" charset="0"/>
              </a:rPr>
              <a:t>:</a:t>
            </a:r>
            <a:r>
              <a:rPr lang="en-US" dirty="0">
                <a:latin typeface="Comic Sans MS" panose="030F0702030302020204" pitchFamily="66" charset="0"/>
              </a:rPr>
              <a:t> Instruction Fetch and Update PC</a:t>
            </a:r>
          </a:p>
          <a:p>
            <a:pPr algn="l" rtl="0"/>
            <a:r>
              <a:rPr lang="en-US" dirty="0">
                <a:solidFill>
                  <a:srgbClr val="FF0000"/>
                </a:solidFill>
                <a:latin typeface="Comic Sans MS" panose="030F0702030302020204" pitchFamily="66" charset="0"/>
              </a:rPr>
              <a:t>Dec:</a:t>
            </a:r>
            <a:r>
              <a:rPr lang="en-US" dirty="0">
                <a:latin typeface="Comic Sans MS" panose="030F0702030302020204" pitchFamily="66" charset="0"/>
              </a:rPr>
              <a:t> Registers Fetch and Instruction Decode</a:t>
            </a:r>
          </a:p>
          <a:p>
            <a:pPr algn="l" rtl="0"/>
            <a:r>
              <a:rPr lang="en-US" dirty="0">
                <a:solidFill>
                  <a:srgbClr val="FF0000"/>
                </a:solidFill>
                <a:latin typeface="Comic Sans MS" panose="030F0702030302020204" pitchFamily="66" charset="0"/>
              </a:rPr>
              <a:t>Exec:</a:t>
            </a:r>
            <a:r>
              <a:rPr lang="en-US" dirty="0">
                <a:latin typeface="Comic Sans MS" panose="030F0702030302020204" pitchFamily="66" charset="0"/>
              </a:rPr>
              <a:t> Execute R-type; calculate memory address</a:t>
            </a:r>
          </a:p>
          <a:p>
            <a:pPr algn="l" rtl="0"/>
            <a:r>
              <a:rPr lang="en-US" dirty="0">
                <a:solidFill>
                  <a:srgbClr val="FF0000"/>
                </a:solidFill>
                <a:latin typeface="Comic Sans MS" panose="030F0702030302020204" pitchFamily="66" charset="0"/>
              </a:rPr>
              <a:t>Mem:</a:t>
            </a:r>
            <a:r>
              <a:rPr lang="en-US" dirty="0">
                <a:latin typeface="Comic Sans MS" panose="030F0702030302020204" pitchFamily="66" charset="0"/>
              </a:rPr>
              <a:t> Read/write the data from/to the Data Memory</a:t>
            </a:r>
          </a:p>
          <a:p>
            <a:pPr algn="l" rtl="0"/>
            <a:r>
              <a:rPr lang="en-US" dirty="0">
                <a:solidFill>
                  <a:srgbClr val="FF0000"/>
                </a:solidFill>
                <a:latin typeface="Comic Sans MS" panose="030F0702030302020204" pitchFamily="66" charset="0"/>
              </a:rPr>
              <a:t>WB: </a:t>
            </a:r>
            <a:r>
              <a:rPr lang="en-US" dirty="0">
                <a:latin typeface="Comic Sans MS" panose="030F0702030302020204" pitchFamily="66" charset="0"/>
              </a:rPr>
              <a:t>Write the result data into the register file</a:t>
            </a:r>
          </a:p>
        </p:txBody>
      </p:sp>
      <p:grpSp>
        <p:nvGrpSpPr>
          <p:cNvPr id="2" name="Group 4"/>
          <p:cNvGrpSpPr>
            <a:grpSpLocks/>
          </p:cNvGrpSpPr>
          <p:nvPr/>
        </p:nvGrpSpPr>
        <p:grpSpPr bwMode="auto">
          <a:xfrm>
            <a:off x="3031067" y="2889250"/>
            <a:ext cx="1100667" cy="254000"/>
            <a:chOff x="1248" y="712"/>
            <a:chExt cx="520" cy="160"/>
          </a:xfrm>
        </p:grpSpPr>
        <p:sp>
          <p:nvSpPr>
            <p:cNvPr id="1193989" name="Line 5"/>
            <p:cNvSpPr>
              <a:spLocks noChangeShapeType="1"/>
            </p:cNvSpPr>
            <p:nvPr/>
          </p:nvSpPr>
          <p:spPr bwMode="auto">
            <a:xfrm>
              <a:off x="1256" y="864"/>
              <a:ext cx="272" cy="0"/>
            </a:xfrm>
            <a:prstGeom prst="line">
              <a:avLst/>
            </a:prstGeom>
            <a:noFill/>
            <a:ln w="25400">
              <a:solidFill>
                <a:schemeClr val="tx1"/>
              </a:solidFill>
              <a:round/>
              <a:headEnd/>
              <a:tailEnd/>
            </a:ln>
            <a:effectLst/>
          </p:spPr>
          <p:txBody>
            <a:bodyPr wrap="none" anchor="ctr"/>
            <a:lstStyle/>
            <a:p>
              <a:endParaRPr lang="en-US"/>
            </a:p>
          </p:txBody>
        </p:sp>
        <p:sp>
          <p:nvSpPr>
            <p:cNvPr id="1193990" name="Line 6"/>
            <p:cNvSpPr>
              <a:spLocks noChangeShapeType="1"/>
            </p:cNvSpPr>
            <p:nvPr/>
          </p:nvSpPr>
          <p:spPr bwMode="auto">
            <a:xfrm>
              <a:off x="1248" y="728"/>
              <a:ext cx="0" cy="128"/>
            </a:xfrm>
            <a:prstGeom prst="line">
              <a:avLst/>
            </a:prstGeom>
            <a:noFill/>
            <a:ln w="25400">
              <a:solidFill>
                <a:schemeClr val="tx1"/>
              </a:solidFill>
              <a:round/>
              <a:headEnd/>
              <a:tailEnd/>
            </a:ln>
            <a:effectLst/>
          </p:spPr>
          <p:txBody>
            <a:bodyPr wrap="none" anchor="ctr"/>
            <a:lstStyle/>
            <a:p>
              <a:endParaRPr lang="en-US"/>
            </a:p>
          </p:txBody>
        </p:sp>
        <p:sp>
          <p:nvSpPr>
            <p:cNvPr id="1193991" name="Line 7"/>
            <p:cNvSpPr>
              <a:spLocks noChangeShapeType="1"/>
            </p:cNvSpPr>
            <p:nvPr/>
          </p:nvSpPr>
          <p:spPr bwMode="auto">
            <a:xfrm flipV="1">
              <a:off x="1536" y="712"/>
              <a:ext cx="0" cy="160"/>
            </a:xfrm>
            <a:prstGeom prst="line">
              <a:avLst/>
            </a:prstGeom>
            <a:noFill/>
            <a:ln w="25400">
              <a:solidFill>
                <a:schemeClr val="tx1"/>
              </a:solidFill>
              <a:round/>
              <a:headEnd/>
              <a:tailEnd/>
            </a:ln>
            <a:effectLst/>
          </p:spPr>
          <p:txBody>
            <a:bodyPr wrap="none" anchor="ctr"/>
            <a:lstStyle/>
            <a:p>
              <a:endParaRPr lang="en-US"/>
            </a:p>
          </p:txBody>
        </p:sp>
        <p:sp>
          <p:nvSpPr>
            <p:cNvPr id="1193992" name="Line 8"/>
            <p:cNvSpPr>
              <a:spLocks noChangeShapeType="1"/>
            </p:cNvSpPr>
            <p:nvPr/>
          </p:nvSpPr>
          <p:spPr bwMode="auto">
            <a:xfrm>
              <a:off x="1544" y="720"/>
              <a:ext cx="224" cy="0"/>
            </a:xfrm>
            <a:prstGeom prst="line">
              <a:avLst/>
            </a:prstGeom>
            <a:noFill/>
            <a:ln w="25400">
              <a:solidFill>
                <a:schemeClr val="tx1"/>
              </a:solidFill>
              <a:round/>
              <a:headEnd/>
              <a:tailEnd/>
            </a:ln>
            <a:effectLst/>
          </p:spPr>
          <p:txBody>
            <a:bodyPr wrap="none" anchor="ctr"/>
            <a:lstStyle/>
            <a:p>
              <a:endParaRPr lang="en-US"/>
            </a:p>
          </p:txBody>
        </p:sp>
      </p:grpSp>
      <p:grpSp>
        <p:nvGrpSpPr>
          <p:cNvPr id="3" name="Group 9"/>
          <p:cNvGrpSpPr>
            <a:grpSpLocks/>
          </p:cNvGrpSpPr>
          <p:nvPr/>
        </p:nvGrpSpPr>
        <p:grpSpPr bwMode="auto">
          <a:xfrm>
            <a:off x="4148667" y="2889250"/>
            <a:ext cx="1100667" cy="254000"/>
            <a:chOff x="1776" y="712"/>
            <a:chExt cx="520" cy="160"/>
          </a:xfrm>
        </p:grpSpPr>
        <p:sp>
          <p:nvSpPr>
            <p:cNvPr id="1193994" name="Line 10"/>
            <p:cNvSpPr>
              <a:spLocks noChangeShapeType="1"/>
            </p:cNvSpPr>
            <p:nvPr/>
          </p:nvSpPr>
          <p:spPr bwMode="auto">
            <a:xfrm>
              <a:off x="1784" y="864"/>
              <a:ext cx="272" cy="0"/>
            </a:xfrm>
            <a:prstGeom prst="line">
              <a:avLst/>
            </a:prstGeom>
            <a:noFill/>
            <a:ln w="25400">
              <a:solidFill>
                <a:schemeClr val="tx1"/>
              </a:solidFill>
              <a:round/>
              <a:headEnd/>
              <a:tailEnd/>
            </a:ln>
            <a:effectLst/>
          </p:spPr>
          <p:txBody>
            <a:bodyPr wrap="none" anchor="ctr"/>
            <a:lstStyle/>
            <a:p>
              <a:endParaRPr lang="en-US"/>
            </a:p>
          </p:txBody>
        </p:sp>
        <p:sp>
          <p:nvSpPr>
            <p:cNvPr id="1193995" name="Line 11"/>
            <p:cNvSpPr>
              <a:spLocks noChangeShapeType="1"/>
            </p:cNvSpPr>
            <p:nvPr/>
          </p:nvSpPr>
          <p:spPr bwMode="auto">
            <a:xfrm>
              <a:off x="1776" y="728"/>
              <a:ext cx="0" cy="128"/>
            </a:xfrm>
            <a:prstGeom prst="line">
              <a:avLst/>
            </a:prstGeom>
            <a:noFill/>
            <a:ln w="25400">
              <a:solidFill>
                <a:schemeClr val="tx1"/>
              </a:solidFill>
              <a:round/>
              <a:headEnd/>
              <a:tailEnd/>
            </a:ln>
            <a:effectLst/>
          </p:spPr>
          <p:txBody>
            <a:bodyPr wrap="none" anchor="ctr"/>
            <a:lstStyle/>
            <a:p>
              <a:endParaRPr lang="en-US"/>
            </a:p>
          </p:txBody>
        </p:sp>
        <p:sp>
          <p:nvSpPr>
            <p:cNvPr id="1193996" name="Line 12"/>
            <p:cNvSpPr>
              <a:spLocks noChangeShapeType="1"/>
            </p:cNvSpPr>
            <p:nvPr/>
          </p:nvSpPr>
          <p:spPr bwMode="auto">
            <a:xfrm flipV="1">
              <a:off x="2064" y="712"/>
              <a:ext cx="0" cy="160"/>
            </a:xfrm>
            <a:prstGeom prst="line">
              <a:avLst/>
            </a:prstGeom>
            <a:noFill/>
            <a:ln w="25400">
              <a:solidFill>
                <a:schemeClr val="tx1"/>
              </a:solidFill>
              <a:round/>
              <a:headEnd/>
              <a:tailEnd/>
            </a:ln>
            <a:effectLst/>
          </p:spPr>
          <p:txBody>
            <a:bodyPr wrap="none" anchor="ctr"/>
            <a:lstStyle/>
            <a:p>
              <a:endParaRPr lang="en-US"/>
            </a:p>
          </p:txBody>
        </p:sp>
        <p:sp>
          <p:nvSpPr>
            <p:cNvPr id="1193997" name="Line 13"/>
            <p:cNvSpPr>
              <a:spLocks noChangeShapeType="1"/>
            </p:cNvSpPr>
            <p:nvPr/>
          </p:nvSpPr>
          <p:spPr bwMode="auto">
            <a:xfrm>
              <a:off x="2072" y="720"/>
              <a:ext cx="224" cy="0"/>
            </a:xfrm>
            <a:prstGeom prst="line">
              <a:avLst/>
            </a:prstGeom>
            <a:noFill/>
            <a:ln w="25400">
              <a:solidFill>
                <a:schemeClr val="tx1"/>
              </a:solidFill>
              <a:round/>
              <a:headEnd/>
              <a:tailEnd/>
            </a:ln>
            <a:effectLst/>
          </p:spPr>
          <p:txBody>
            <a:bodyPr wrap="none" anchor="ctr"/>
            <a:lstStyle/>
            <a:p>
              <a:endParaRPr lang="en-US"/>
            </a:p>
          </p:txBody>
        </p:sp>
      </p:grpSp>
      <p:grpSp>
        <p:nvGrpSpPr>
          <p:cNvPr id="4" name="Group 14"/>
          <p:cNvGrpSpPr>
            <a:grpSpLocks/>
          </p:cNvGrpSpPr>
          <p:nvPr/>
        </p:nvGrpSpPr>
        <p:grpSpPr bwMode="auto">
          <a:xfrm>
            <a:off x="5266267" y="2889250"/>
            <a:ext cx="1100667" cy="254000"/>
            <a:chOff x="2304" y="712"/>
            <a:chExt cx="520" cy="160"/>
          </a:xfrm>
        </p:grpSpPr>
        <p:sp>
          <p:nvSpPr>
            <p:cNvPr id="1193999" name="Line 15"/>
            <p:cNvSpPr>
              <a:spLocks noChangeShapeType="1"/>
            </p:cNvSpPr>
            <p:nvPr/>
          </p:nvSpPr>
          <p:spPr bwMode="auto">
            <a:xfrm>
              <a:off x="2312" y="864"/>
              <a:ext cx="272" cy="0"/>
            </a:xfrm>
            <a:prstGeom prst="line">
              <a:avLst/>
            </a:prstGeom>
            <a:noFill/>
            <a:ln w="25400">
              <a:solidFill>
                <a:schemeClr val="tx1"/>
              </a:solidFill>
              <a:round/>
              <a:headEnd/>
              <a:tailEnd/>
            </a:ln>
            <a:effectLst/>
          </p:spPr>
          <p:txBody>
            <a:bodyPr wrap="none" anchor="ctr"/>
            <a:lstStyle/>
            <a:p>
              <a:endParaRPr lang="en-US"/>
            </a:p>
          </p:txBody>
        </p:sp>
        <p:sp>
          <p:nvSpPr>
            <p:cNvPr id="1194000" name="Line 16"/>
            <p:cNvSpPr>
              <a:spLocks noChangeShapeType="1"/>
            </p:cNvSpPr>
            <p:nvPr/>
          </p:nvSpPr>
          <p:spPr bwMode="auto">
            <a:xfrm>
              <a:off x="2304" y="728"/>
              <a:ext cx="0" cy="128"/>
            </a:xfrm>
            <a:prstGeom prst="line">
              <a:avLst/>
            </a:prstGeom>
            <a:noFill/>
            <a:ln w="25400">
              <a:solidFill>
                <a:schemeClr val="tx1"/>
              </a:solidFill>
              <a:round/>
              <a:headEnd/>
              <a:tailEnd/>
            </a:ln>
            <a:effectLst/>
          </p:spPr>
          <p:txBody>
            <a:bodyPr wrap="none" anchor="ctr"/>
            <a:lstStyle/>
            <a:p>
              <a:endParaRPr lang="en-US"/>
            </a:p>
          </p:txBody>
        </p:sp>
        <p:sp>
          <p:nvSpPr>
            <p:cNvPr id="1194001" name="Line 17"/>
            <p:cNvSpPr>
              <a:spLocks noChangeShapeType="1"/>
            </p:cNvSpPr>
            <p:nvPr/>
          </p:nvSpPr>
          <p:spPr bwMode="auto">
            <a:xfrm flipV="1">
              <a:off x="2592" y="712"/>
              <a:ext cx="0" cy="160"/>
            </a:xfrm>
            <a:prstGeom prst="line">
              <a:avLst/>
            </a:prstGeom>
            <a:noFill/>
            <a:ln w="25400">
              <a:solidFill>
                <a:schemeClr val="tx1"/>
              </a:solidFill>
              <a:round/>
              <a:headEnd/>
              <a:tailEnd/>
            </a:ln>
            <a:effectLst/>
          </p:spPr>
          <p:txBody>
            <a:bodyPr wrap="none" anchor="ctr"/>
            <a:lstStyle/>
            <a:p>
              <a:endParaRPr lang="en-US"/>
            </a:p>
          </p:txBody>
        </p:sp>
        <p:sp>
          <p:nvSpPr>
            <p:cNvPr id="1194002" name="Line 18"/>
            <p:cNvSpPr>
              <a:spLocks noChangeShapeType="1"/>
            </p:cNvSpPr>
            <p:nvPr/>
          </p:nvSpPr>
          <p:spPr bwMode="auto">
            <a:xfrm>
              <a:off x="2600" y="720"/>
              <a:ext cx="224" cy="0"/>
            </a:xfrm>
            <a:prstGeom prst="line">
              <a:avLst/>
            </a:prstGeom>
            <a:noFill/>
            <a:ln w="25400">
              <a:solidFill>
                <a:schemeClr val="tx1"/>
              </a:solidFill>
              <a:round/>
              <a:headEnd/>
              <a:tailEnd/>
            </a:ln>
            <a:effectLst/>
          </p:spPr>
          <p:txBody>
            <a:bodyPr wrap="none" anchor="ctr"/>
            <a:lstStyle/>
            <a:p>
              <a:endParaRPr lang="en-US"/>
            </a:p>
          </p:txBody>
        </p:sp>
      </p:grpSp>
      <p:grpSp>
        <p:nvGrpSpPr>
          <p:cNvPr id="5" name="Group 19"/>
          <p:cNvGrpSpPr>
            <a:grpSpLocks/>
          </p:cNvGrpSpPr>
          <p:nvPr/>
        </p:nvGrpSpPr>
        <p:grpSpPr bwMode="auto">
          <a:xfrm>
            <a:off x="6383867" y="2889250"/>
            <a:ext cx="1100667" cy="254000"/>
            <a:chOff x="2832" y="712"/>
            <a:chExt cx="520" cy="160"/>
          </a:xfrm>
        </p:grpSpPr>
        <p:sp>
          <p:nvSpPr>
            <p:cNvPr id="1194004" name="Line 20"/>
            <p:cNvSpPr>
              <a:spLocks noChangeShapeType="1"/>
            </p:cNvSpPr>
            <p:nvPr/>
          </p:nvSpPr>
          <p:spPr bwMode="auto">
            <a:xfrm>
              <a:off x="2840" y="864"/>
              <a:ext cx="272" cy="0"/>
            </a:xfrm>
            <a:prstGeom prst="line">
              <a:avLst/>
            </a:prstGeom>
            <a:noFill/>
            <a:ln w="25400">
              <a:solidFill>
                <a:schemeClr val="tx1"/>
              </a:solidFill>
              <a:round/>
              <a:headEnd/>
              <a:tailEnd/>
            </a:ln>
            <a:effectLst/>
          </p:spPr>
          <p:txBody>
            <a:bodyPr wrap="none" anchor="ctr"/>
            <a:lstStyle/>
            <a:p>
              <a:endParaRPr lang="en-US"/>
            </a:p>
          </p:txBody>
        </p:sp>
        <p:sp>
          <p:nvSpPr>
            <p:cNvPr id="1194005" name="Line 21"/>
            <p:cNvSpPr>
              <a:spLocks noChangeShapeType="1"/>
            </p:cNvSpPr>
            <p:nvPr/>
          </p:nvSpPr>
          <p:spPr bwMode="auto">
            <a:xfrm>
              <a:off x="2832" y="728"/>
              <a:ext cx="0" cy="128"/>
            </a:xfrm>
            <a:prstGeom prst="line">
              <a:avLst/>
            </a:prstGeom>
            <a:noFill/>
            <a:ln w="25400">
              <a:solidFill>
                <a:schemeClr val="tx1"/>
              </a:solidFill>
              <a:round/>
              <a:headEnd/>
              <a:tailEnd/>
            </a:ln>
            <a:effectLst/>
          </p:spPr>
          <p:txBody>
            <a:bodyPr wrap="none" anchor="ctr"/>
            <a:lstStyle/>
            <a:p>
              <a:endParaRPr lang="en-US"/>
            </a:p>
          </p:txBody>
        </p:sp>
        <p:sp>
          <p:nvSpPr>
            <p:cNvPr id="1194006" name="Line 22"/>
            <p:cNvSpPr>
              <a:spLocks noChangeShapeType="1"/>
            </p:cNvSpPr>
            <p:nvPr/>
          </p:nvSpPr>
          <p:spPr bwMode="auto">
            <a:xfrm flipV="1">
              <a:off x="3120" y="712"/>
              <a:ext cx="0" cy="160"/>
            </a:xfrm>
            <a:prstGeom prst="line">
              <a:avLst/>
            </a:prstGeom>
            <a:noFill/>
            <a:ln w="25400">
              <a:solidFill>
                <a:schemeClr val="tx1"/>
              </a:solidFill>
              <a:round/>
              <a:headEnd/>
              <a:tailEnd/>
            </a:ln>
            <a:effectLst/>
          </p:spPr>
          <p:txBody>
            <a:bodyPr wrap="none" anchor="ctr"/>
            <a:lstStyle/>
            <a:p>
              <a:endParaRPr lang="en-US"/>
            </a:p>
          </p:txBody>
        </p:sp>
        <p:sp>
          <p:nvSpPr>
            <p:cNvPr id="1194007" name="Line 23"/>
            <p:cNvSpPr>
              <a:spLocks noChangeShapeType="1"/>
            </p:cNvSpPr>
            <p:nvPr/>
          </p:nvSpPr>
          <p:spPr bwMode="auto">
            <a:xfrm>
              <a:off x="3128" y="720"/>
              <a:ext cx="224" cy="0"/>
            </a:xfrm>
            <a:prstGeom prst="line">
              <a:avLst/>
            </a:prstGeom>
            <a:noFill/>
            <a:ln w="25400">
              <a:solidFill>
                <a:schemeClr val="tx1"/>
              </a:solidFill>
              <a:round/>
              <a:headEnd/>
              <a:tailEnd/>
            </a:ln>
            <a:effectLst/>
          </p:spPr>
          <p:txBody>
            <a:bodyPr wrap="none" anchor="ctr"/>
            <a:lstStyle/>
            <a:p>
              <a:endParaRPr lang="en-US"/>
            </a:p>
          </p:txBody>
        </p:sp>
      </p:grpSp>
      <p:grpSp>
        <p:nvGrpSpPr>
          <p:cNvPr id="6" name="Group 24"/>
          <p:cNvGrpSpPr>
            <a:grpSpLocks/>
          </p:cNvGrpSpPr>
          <p:nvPr/>
        </p:nvGrpSpPr>
        <p:grpSpPr bwMode="auto">
          <a:xfrm>
            <a:off x="7501467" y="2889250"/>
            <a:ext cx="1100667" cy="254000"/>
            <a:chOff x="3360" y="712"/>
            <a:chExt cx="520" cy="160"/>
          </a:xfrm>
        </p:grpSpPr>
        <p:sp>
          <p:nvSpPr>
            <p:cNvPr id="1194009" name="Line 25"/>
            <p:cNvSpPr>
              <a:spLocks noChangeShapeType="1"/>
            </p:cNvSpPr>
            <p:nvPr/>
          </p:nvSpPr>
          <p:spPr bwMode="auto">
            <a:xfrm>
              <a:off x="3368" y="864"/>
              <a:ext cx="272" cy="0"/>
            </a:xfrm>
            <a:prstGeom prst="line">
              <a:avLst/>
            </a:prstGeom>
            <a:noFill/>
            <a:ln w="25400">
              <a:solidFill>
                <a:schemeClr val="tx1"/>
              </a:solidFill>
              <a:round/>
              <a:headEnd/>
              <a:tailEnd/>
            </a:ln>
            <a:effectLst/>
          </p:spPr>
          <p:txBody>
            <a:bodyPr wrap="none" anchor="ctr"/>
            <a:lstStyle/>
            <a:p>
              <a:endParaRPr lang="en-US"/>
            </a:p>
          </p:txBody>
        </p:sp>
        <p:sp>
          <p:nvSpPr>
            <p:cNvPr id="1194010" name="Line 26"/>
            <p:cNvSpPr>
              <a:spLocks noChangeShapeType="1"/>
            </p:cNvSpPr>
            <p:nvPr/>
          </p:nvSpPr>
          <p:spPr bwMode="auto">
            <a:xfrm>
              <a:off x="3360" y="728"/>
              <a:ext cx="0" cy="128"/>
            </a:xfrm>
            <a:prstGeom prst="line">
              <a:avLst/>
            </a:prstGeom>
            <a:noFill/>
            <a:ln w="25400">
              <a:solidFill>
                <a:schemeClr val="tx1"/>
              </a:solidFill>
              <a:round/>
              <a:headEnd/>
              <a:tailEnd/>
            </a:ln>
            <a:effectLst/>
          </p:spPr>
          <p:txBody>
            <a:bodyPr wrap="none" anchor="ctr"/>
            <a:lstStyle/>
            <a:p>
              <a:endParaRPr lang="en-US"/>
            </a:p>
          </p:txBody>
        </p:sp>
        <p:sp>
          <p:nvSpPr>
            <p:cNvPr id="1194011" name="Line 27"/>
            <p:cNvSpPr>
              <a:spLocks noChangeShapeType="1"/>
            </p:cNvSpPr>
            <p:nvPr/>
          </p:nvSpPr>
          <p:spPr bwMode="auto">
            <a:xfrm flipV="1">
              <a:off x="3648" y="712"/>
              <a:ext cx="0" cy="160"/>
            </a:xfrm>
            <a:prstGeom prst="line">
              <a:avLst/>
            </a:prstGeom>
            <a:noFill/>
            <a:ln w="25400">
              <a:solidFill>
                <a:schemeClr val="tx1"/>
              </a:solidFill>
              <a:round/>
              <a:headEnd/>
              <a:tailEnd/>
            </a:ln>
            <a:effectLst/>
          </p:spPr>
          <p:txBody>
            <a:bodyPr wrap="none" anchor="ctr"/>
            <a:lstStyle/>
            <a:p>
              <a:endParaRPr lang="en-US"/>
            </a:p>
          </p:txBody>
        </p:sp>
        <p:sp>
          <p:nvSpPr>
            <p:cNvPr id="1194012" name="Line 28"/>
            <p:cNvSpPr>
              <a:spLocks noChangeShapeType="1"/>
            </p:cNvSpPr>
            <p:nvPr/>
          </p:nvSpPr>
          <p:spPr bwMode="auto">
            <a:xfrm>
              <a:off x="3656" y="720"/>
              <a:ext cx="224" cy="0"/>
            </a:xfrm>
            <a:prstGeom prst="line">
              <a:avLst/>
            </a:prstGeom>
            <a:noFill/>
            <a:ln w="25400">
              <a:solidFill>
                <a:schemeClr val="tx1"/>
              </a:solidFill>
              <a:round/>
              <a:headEnd/>
              <a:tailEnd/>
            </a:ln>
            <a:effectLst/>
          </p:spPr>
          <p:txBody>
            <a:bodyPr wrap="none" anchor="ctr"/>
            <a:lstStyle/>
            <a:p>
              <a:endParaRPr lang="en-US"/>
            </a:p>
          </p:txBody>
        </p:sp>
      </p:grpSp>
      <p:sp>
        <p:nvSpPr>
          <p:cNvPr id="1194013" name="Line 29"/>
          <p:cNvSpPr>
            <a:spLocks noChangeShapeType="1"/>
          </p:cNvSpPr>
          <p:nvPr/>
        </p:nvSpPr>
        <p:spPr bwMode="auto">
          <a:xfrm>
            <a:off x="8636000" y="3130550"/>
            <a:ext cx="575733" cy="0"/>
          </a:xfrm>
          <a:prstGeom prst="line">
            <a:avLst/>
          </a:prstGeom>
          <a:noFill/>
          <a:ln w="25400">
            <a:solidFill>
              <a:schemeClr val="tx1"/>
            </a:solidFill>
            <a:round/>
            <a:headEnd/>
            <a:tailEnd/>
          </a:ln>
          <a:effectLst/>
        </p:spPr>
        <p:txBody>
          <a:bodyPr wrap="none" anchor="ctr"/>
          <a:lstStyle/>
          <a:p>
            <a:endParaRPr lang="en-US"/>
          </a:p>
        </p:txBody>
      </p:sp>
      <p:sp>
        <p:nvSpPr>
          <p:cNvPr id="1194014" name="Line 30"/>
          <p:cNvSpPr>
            <a:spLocks noChangeShapeType="1"/>
          </p:cNvSpPr>
          <p:nvPr/>
        </p:nvSpPr>
        <p:spPr bwMode="auto">
          <a:xfrm>
            <a:off x="8619067" y="2914650"/>
            <a:ext cx="0" cy="203200"/>
          </a:xfrm>
          <a:prstGeom prst="line">
            <a:avLst/>
          </a:prstGeom>
          <a:noFill/>
          <a:ln w="25400">
            <a:solidFill>
              <a:schemeClr val="tx1"/>
            </a:solidFill>
            <a:round/>
            <a:headEnd/>
            <a:tailEnd/>
          </a:ln>
          <a:effectLst/>
        </p:spPr>
        <p:txBody>
          <a:bodyPr wrap="none" anchor="ctr"/>
          <a:lstStyle/>
          <a:p>
            <a:endParaRPr lang="en-US"/>
          </a:p>
        </p:txBody>
      </p:sp>
      <p:sp>
        <p:nvSpPr>
          <p:cNvPr id="1194015" name="Line 31"/>
          <p:cNvSpPr>
            <a:spLocks noChangeShapeType="1"/>
          </p:cNvSpPr>
          <p:nvPr/>
        </p:nvSpPr>
        <p:spPr bwMode="auto">
          <a:xfrm>
            <a:off x="2540000" y="2901950"/>
            <a:ext cx="474133" cy="0"/>
          </a:xfrm>
          <a:prstGeom prst="line">
            <a:avLst/>
          </a:prstGeom>
          <a:noFill/>
          <a:ln w="25400">
            <a:solidFill>
              <a:schemeClr val="tx1"/>
            </a:solidFill>
            <a:round/>
            <a:headEnd/>
            <a:tailEnd/>
          </a:ln>
          <a:effectLst/>
        </p:spPr>
        <p:txBody>
          <a:bodyPr wrap="none" anchor="ctr"/>
          <a:lstStyle/>
          <a:p>
            <a:endParaRPr lang="en-US"/>
          </a:p>
        </p:txBody>
      </p:sp>
      <p:sp>
        <p:nvSpPr>
          <p:cNvPr id="1194016" name="Line 32"/>
          <p:cNvSpPr>
            <a:spLocks noChangeShapeType="1"/>
          </p:cNvSpPr>
          <p:nvPr/>
        </p:nvSpPr>
        <p:spPr bwMode="auto">
          <a:xfrm flipV="1">
            <a:off x="3031067" y="2508250"/>
            <a:ext cx="0" cy="330200"/>
          </a:xfrm>
          <a:prstGeom prst="line">
            <a:avLst/>
          </a:prstGeom>
          <a:noFill/>
          <a:ln w="25400">
            <a:solidFill>
              <a:schemeClr val="tx1"/>
            </a:solidFill>
            <a:prstDash val="sysDot"/>
            <a:round/>
            <a:headEnd/>
            <a:tailEnd/>
          </a:ln>
          <a:effectLst/>
        </p:spPr>
        <p:txBody>
          <a:bodyPr wrap="none" anchor="ctr"/>
          <a:lstStyle/>
          <a:p>
            <a:endParaRPr lang="en-US"/>
          </a:p>
        </p:txBody>
      </p:sp>
      <p:sp>
        <p:nvSpPr>
          <p:cNvPr id="1194017" name="Line 33"/>
          <p:cNvSpPr>
            <a:spLocks noChangeShapeType="1"/>
          </p:cNvSpPr>
          <p:nvPr/>
        </p:nvSpPr>
        <p:spPr bwMode="auto">
          <a:xfrm flipV="1">
            <a:off x="4148667" y="2508250"/>
            <a:ext cx="0" cy="330200"/>
          </a:xfrm>
          <a:prstGeom prst="line">
            <a:avLst/>
          </a:prstGeom>
          <a:noFill/>
          <a:ln w="25400">
            <a:solidFill>
              <a:schemeClr val="tx1"/>
            </a:solidFill>
            <a:prstDash val="sysDot"/>
            <a:round/>
            <a:headEnd/>
            <a:tailEnd/>
          </a:ln>
          <a:effectLst/>
        </p:spPr>
        <p:txBody>
          <a:bodyPr wrap="none" anchor="ctr"/>
          <a:lstStyle/>
          <a:p>
            <a:endParaRPr lang="en-US"/>
          </a:p>
        </p:txBody>
      </p:sp>
      <p:sp>
        <p:nvSpPr>
          <p:cNvPr id="1194018" name="Rectangle 34"/>
          <p:cNvSpPr>
            <a:spLocks noChangeArrowheads="1"/>
          </p:cNvSpPr>
          <p:nvPr/>
        </p:nvSpPr>
        <p:spPr bwMode="auto">
          <a:xfrm>
            <a:off x="3444401" y="2514601"/>
            <a:ext cx="793167" cy="335989"/>
          </a:xfrm>
          <a:prstGeom prst="rect">
            <a:avLst/>
          </a:prstGeom>
          <a:noFill/>
          <a:ln w="12700">
            <a:noFill/>
            <a:miter lim="800000"/>
            <a:headEnd/>
            <a:tailEnd/>
          </a:ln>
          <a:effectLst/>
        </p:spPr>
        <p:txBody>
          <a:bodyPr wrap="none" lIns="90488" tIns="44450" rIns="90488" bIns="44450">
            <a:spAutoFit/>
          </a:bodyPr>
          <a:lstStyle/>
          <a:p>
            <a:r>
              <a:rPr lang="en-US" sz="1600" b="1" dirty="0">
                <a:solidFill>
                  <a:schemeClr val="tx1"/>
                </a:solidFill>
              </a:rPr>
              <a:t>Cycle 1</a:t>
            </a:r>
          </a:p>
        </p:txBody>
      </p:sp>
      <p:sp>
        <p:nvSpPr>
          <p:cNvPr id="1194019" name="Rectangle 35"/>
          <p:cNvSpPr>
            <a:spLocks noChangeArrowheads="1"/>
          </p:cNvSpPr>
          <p:nvPr/>
        </p:nvSpPr>
        <p:spPr bwMode="auto">
          <a:xfrm>
            <a:off x="4445975" y="2514601"/>
            <a:ext cx="807593" cy="335989"/>
          </a:xfrm>
          <a:prstGeom prst="rect">
            <a:avLst/>
          </a:prstGeom>
          <a:noFill/>
          <a:ln w="12700">
            <a:noFill/>
            <a:miter lim="800000"/>
            <a:headEnd/>
            <a:tailEnd/>
          </a:ln>
          <a:effectLst/>
        </p:spPr>
        <p:txBody>
          <a:bodyPr wrap="none" lIns="90488" tIns="44450" rIns="90488" bIns="44450">
            <a:spAutoFit/>
          </a:bodyPr>
          <a:lstStyle/>
          <a:p>
            <a:r>
              <a:rPr lang="en-US" sz="1600" b="1" dirty="0">
                <a:solidFill>
                  <a:schemeClr val="tx1"/>
                </a:solidFill>
              </a:rPr>
              <a:t>Cycle 2</a:t>
            </a:r>
          </a:p>
        </p:txBody>
      </p:sp>
      <p:sp>
        <p:nvSpPr>
          <p:cNvPr id="1194020" name="Line 36"/>
          <p:cNvSpPr>
            <a:spLocks noChangeShapeType="1"/>
          </p:cNvSpPr>
          <p:nvPr/>
        </p:nvSpPr>
        <p:spPr bwMode="auto">
          <a:xfrm flipV="1">
            <a:off x="5266267" y="2508250"/>
            <a:ext cx="0" cy="330200"/>
          </a:xfrm>
          <a:prstGeom prst="line">
            <a:avLst/>
          </a:prstGeom>
          <a:noFill/>
          <a:ln w="25400">
            <a:solidFill>
              <a:schemeClr val="tx1"/>
            </a:solidFill>
            <a:prstDash val="sysDot"/>
            <a:round/>
            <a:headEnd/>
            <a:tailEnd/>
          </a:ln>
          <a:effectLst/>
        </p:spPr>
        <p:txBody>
          <a:bodyPr wrap="none" anchor="ctr"/>
          <a:lstStyle/>
          <a:p>
            <a:endParaRPr lang="en-US"/>
          </a:p>
        </p:txBody>
      </p:sp>
      <p:sp>
        <p:nvSpPr>
          <p:cNvPr id="1194021" name="Line 37"/>
          <p:cNvSpPr>
            <a:spLocks noChangeShapeType="1"/>
          </p:cNvSpPr>
          <p:nvPr/>
        </p:nvSpPr>
        <p:spPr bwMode="auto">
          <a:xfrm flipV="1">
            <a:off x="6383867" y="2508250"/>
            <a:ext cx="0" cy="330200"/>
          </a:xfrm>
          <a:prstGeom prst="line">
            <a:avLst/>
          </a:prstGeom>
          <a:noFill/>
          <a:ln w="25400">
            <a:solidFill>
              <a:schemeClr val="tx1"/>
            </a:solidFill>
            <a:prstDash val="sysDot"/>
            <a:round/>
            <a:headEnd/>
            <a:tailEnd/>
          </a:ln>
          <a:effectLst/>
        </p:spPr>
        <p:txBody>
          <a:bodyPr wrap="none" anchor="ctr"/>
          <a:lstStyle/>
          <a:p>
            <a:endParaRPr lang="en-US"/>
          </a:p>
        </p:txBody>
      </p:sp>
      <p:sp>
        <p:nvSpPr>
          <p:cNvPr id="1194022" name="Line 38"/>
          <p:cNvSpPr>
            <a:spLocks noChangeShapeType="1"/>
          </p:cNvSpPr>
          <p:nvPr/>
        </p:nvSpPr>
        <p:spPr bwMode="auto">
          <a:xfrm flipV="1">
            <a:off x="7501467" y="2508250"/>
            <a:ext cx="0" cy="330200"/>
          </a:xfrm>
          <a:prstGeom prst="line">
            <a:avLst/>
          </a:prstGeom>
          <a:noFill/>
          <a:ln w="25400">
            <a:solidFill>
              <a:schemeClr val="tx1"/>
            </a:solidFill>
            <a:prstDash val="sysDot"/>
            <a:round/>
            <a:headEnd/>
            <a:tailEnd/>
          </a:ln>
          <a:effectLst/>
        </p:spPr>
        <p:txBody>
          <a:bodyPr wrap="none" anchor="ctr"/>
          <a:lstStyle/>
          <a:p>
            <a:endParaRPr lang="en-US"/>
          </a:p>
        </p:txBody>
      </p:sp>
      <p:sp>
        <p:nvSpPr>
          <p:cNvPr id="1194023" name="Line 39"/>
          <p:cNvSpPr>
            <a:spLocks noChangeShapeType="1"/>
          </p:cNvSpPr>
          <p:nvPr/>
        </p:nvSpPr>
        <p:spPr bwMode="auto">
          <a:xfrm flipV="1">
            <a:off x="8619067" y="2508250"/>
            <a:ext cx="0" cy="330200"/>
          </a:xfrm>
          <a:prstGeom prst="line">
            <a:avLst/>
          </a:prstGeom>
          <a:noFill/>
          <a:ln w="25400">
            <a:solidFill>
              <a:schemeClr val="tx1"/>
            </a:solidFill>
            <a:prstDash val="sysDot"/>
            <a:round/>
            <a:headEnd/>
            <a:tailEnd/>
          </a:ln>
          <a:effectLst/>
        </p:spPr>
        <p:txBody>
          <a:bodyPr wrap="none" anchor="ctr"/>
          <a:lstStyle/>
          <a:p>
            <a:endParaRPr lang="en-US"/>
          </a:p>
        </p:txBody>
      </p:sp>
      <p:sp>
        <p:nvSpPr>
          <p:cNvPr id="1194024" name="Rectangle 40"/>
          <p:cNvSpPr>
            <a:spLocks noChangeArrowheads="1"/>
          </p:cNvSpPr>
          <p:nvPr/>
        </p:nvSpPr>
        <p:spPr bwMode="auto">
          <a:xfrm>
            <a:off x="5665175" y="2514601"/>
            <a:ext cx="807593" cy="335989"/>
          </a:xfrm>
          <a:prstGeom prst="rect">
            <a:avLst/>
          </a:prstGeom>
          <a:noFill/>
          <a:ln w="12700">
            <a:noFill/>
            <a:miter lim="800000"/>
            <a:headEnd/>
            <a:tailEnd/>
          </a:ln>
          <a:effectLst/>
        </p:spPr>
        <p:txBody>
          <a:bodyPr wrap="none" lIns="90488" tIns="44450" rIns="90488" bIns="44450">
            <a:spAutoFit/>
          </a:bodyPr>
          <a:lstStyle/>
          <a:p>
            <a:r>
              <a:rPr lang="en-US" sz="1600" b="1" dirty="0">
                <a:solidFill>
                  <a:schemeClr val="tx1"/>
                </a:solidFill>
              </a:rPr>
              <a:t>Cycle 3</a:t>
            </a:r>
          </a:p>
        </p:txBody>
      </p:sp>
      <p:sp>
        <p:nvSpPr>
          <p:cNvPr id="1194025" name="Rectangle 41"/>
          <p:cNvSpPr>
            <a:spLocks noChangeArrowheads="1"/>
          </p:cNvSpPr>
          <p:nvPr/>
        </p:nvSpPr>
        <p:spPr bwMode="auto">
          <a:xfrm>
            <a:off x="6738325" y="2514601"/>
            <a:ext cx="807593" cy="33598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Cycle 4</a:t>
            </a:r>
          </a:p>
        </p:txBody>
      </p:sp>
      <p:sp>
        <p:nvSpPr>
          <p:cNvPr id="1194026" name="Rectangle 42"/>
          <p:cNvSpPr>
            <a:spLocks noChangeArrowheads="1"/>
          </p:cNvSpPr>
          <p:nvPr/>
        </p:nvSpPr>
        <p:spPr bwMode="auto">
          <a:xfrm>
            <a:off x="7855925" y="2514601"/>
            <a:ext cx="807593" cy="33598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Cycle 5</a:t>
            </a:r>
          </a:p>
        </p:txBody>
      </p:sp>
      <p:grpSp>
        <p:nvGrpSpPr>
          <p:cNvPr id="7" name="Group 43"/>
          <p:cNvGrpSpPr>
            <a:grpSpLocks/>
          </p:cNvGrpSpPr>
          <p:nvPr/>
        </p:nvGrpSpPr>
        <p:grpSpPr bwMode="auto">
          <a:xfrm>
            <a:off x="3048000" y="3352801"/>
            <a:ext cx="5554133" cy="336550"/>
            <a:chOff x="1256" y="1004"/>
            <a:chExt cx="2624" cy="212"/>
          </a:xfrm>
        </p:grpSpPr>
        <p:grpSp>
          <p:nvGrpSpPr>
            <p:cNvPr id="8" name="Group 44"/>
            <p:cNvGrpSpPr>
              <a:grpSpLocks/>
            </p:cNvGrpSpPr>
            <p:nvPr/>
          </p:nvGrpSpPr>
          <p:grpSpPr bwMode="auto">
            <a:xfrm>
              <a:off x="1256" y="1004"/>
              <a:ext cx="528" cy="212"/>
              <a:chOff x="1256" y="1004"/>
              <a:chExt cx="528" cy="212"/>
            </a:xfrm>
          </p:grpSpPr>
          <p:sp>
            <p:nvSpPr>
              <p:cNvPr id="1194029" name="Rectangle 45"/>
              <p:cNvSpPr>
                <a:spLocks noChangeArrowheads="1"/>
              </p:cNvSpPr>
              <p:nvPr/>
            </p:nvSpPr>
            <p:spPr bwMode="auto">
              <a:xfrm>
                <a:off x="1256" y="1016"/>
                <a:ext cx="512" cy="176"/>
              </a:xfrm>
              <a:prstGeom prst="rect">
                <a:avLst/>
              </a:prstGeom>
              <a:noFill/>
              <a:ln w="25400">
                <a:solidFill>
                  <a:schemeClr val="tx1"/>
                </a:solidFill>
                <a:miter lim="800000"/>
                <a:headEnd/>
                <a:tailEnd/>
              </a:ln>
              <a:effectLst/>
            </p:spPr>
            <p:txBody>
              <a:bodyPr wrap="none" anchor="ctr"/>
              <a:lstStyle/>
              <a:p>
                <a:endParaRPr lang="en-US"/>
              </a:p>
            </p:txBody>
          </p:sp>
          <p:sp>
            <p:nvSpPr>
              <p:cNvPr id="1194030" name="Rectangle 46"/>
              <p:cNvSpPr>
                <a:spLocks noChangeArrowheads="1"/>
              </p:cNvSpPr>
              <p:nvPr/>
            </p:nvSpPr>
            <p:spPr bwMode="auto">
              <a:xfrm>
                <a:off x="1427" y="1004"/>
                <a:ext cx="357"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IFetch</a:t>
                </a:r>
              </a:p>
            </p:txBody>
          </p:sp>
        </p:grpSp>
        <p:grpSp>
          <p:nvGrpSpPr>
            <p:cNvPr id="9" name="Group 47"/>
            <p:cNvGrpSpPr>
              <a:grpSpLocks/>
            </p:cNvGrpSpPr>
            <p:nvPr/>
          </p:nvGrpSpPr>
          <p:grpSpPr bwMode="auto">
            <a:xfrm>
              <a:off x="1784" y="1004"/>
              <a:ext cx="512" cy="212"/>
              <a:chOff x="1784" y="1004"/>
              <a:chExt cx="512" cy="212"/>
            </a:xfrm>
          </p:grpSpPr>
          <p:sp>
            <p:nvSpPr>
              <p:cNvPr id="1194032" name="Rectangle 48"/>
              <p:cNvSpPr>
                <a:spLocks noChangeArrowheads="1"/>
              </p:cNvSpPr>
              <p:nvPr/>
            </p:nvSpPr>
            <p:spPr bwMode="auto">
              <a:xfrm>
                <a:off x="1784" y="1016"/>
                <a:ext cx="512" cy="176"/>
              </a:xfrm>
              <a:prstGeom prst="rect">
                <a:avLst/>
              </a:prstGeom>
              <a:noFill/>
              <a:ln w="25400">
                <a:solidFill>
                  <a:schemeClr val="tx1"/>
                </a:solidFill>
                <a:miter lim="800000"/>
                <a:headEnd/>
                <a:tailEnd/>
              </a:ln>
              <a:effectLst/>
            </p:spPr>
            <p:txBody>
              <a:bodyPr wrap="none" anchor="ctr"/>
              <a:lstStyle/>
              <a:p>
                <a:endParaRPr lang="en-US"/>
              </a:p>
            </p:txBody>
          </p:sp>
          <p:sp>
            <p:nvSpPr>
              <p:cNvPr id="1194033" name="Rectangle 49"/>
              <p:cNvSpPr>
                <a:spLocks noChangeArrowheads="1"/>
              </p:cNvSpPr>
              <p:nvPr/>
            </p:nvSpPr>
            <p:spPr bwMode="auto">
              <a:xfrm>
                <a:off x="1858" y="1004"/>
                <a:ext cx="253"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Dec</a:t>
                </a:r>
              </a:p>
            </p:txBody>
          </p:sp>
        </p:grpSp>
        <p:grpSp>
          <p:nvGrpSpPr>
            <p:cNvPr id="10" name="Group 50"/>
            <p:cNvGrpSpPr>
              <a:grpSpLocks/>
            </p:cNvGrpSpPr>
            <p:nvPr/>
          </p:nvGrpSpPr>
          <p:grpSpPr bwMode="auto">
            <a:xfrm>
              <a:off x="2312" y="1004"/>
              <a:ext cx="512" cy="212"/>
              <a:chOff x="2312" y="1004"/>
              <a:chExt cx="512" cy="212"/>
            </a:xfrm>
          </p:grpSpPr>
          <p:sp>
            <p:nvSpPr>
              <p:cNvPr id="1194035" name="Rectangle 51"/>
              <p:cNvSpPr>
                <a:spLocks noChangeArrowheads="1"/>
              </p:cNvSpPr>
              <p:nvPr/>
            </p:nvSpPr>
            <p:spPr bwMode="auto">
              <a:xfrm>
                <a:off x="2312" y="1016"/>
                <a:ext cx="512" cy="176"/>
              </a:xfrm>
              <a:prstGeom prst="rect">
                <a:avLst/>
              </a:prstGeom>
              <a:noFill/>
              <a:ln w="25400">
                <a:solidFill>
                  <a:schemeClr val="tx1"/>
                </a:solidFill>
                <a:miter lim="800000"/>
                <a:headEnd/>
                <a:tailEnd/>
              </a:ln>
              <a:effectLst/>
            </p:spPr>
            <p:txBody>
              <a:bodyPr wrap="none" anchor="ctr"/>
              <a:lstStyle/>
              <a:p>
                <a:endParaRPr lang="en-US"/>
              </a:p>
            </p:txBody>
          </p:sp>
          <p:sp>
            <p:nvSpPr>
              <p:cNvPr id="1194036" name="Rectangle 52"/>
              <p:cNvSpPr>
                <a:spLocks noChangeArrowheads="1"/>
              </p:cNvSpPr>
              <p:nvPr/>
            </p:nvSpPr>
            <p:spPr bwMode="auto">
              <a:xfrm>
                <a:off x="2506" y="1004"/>
                <a:ext cx="293"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Exec</a:t>
                </a:r>
              </a:p>
            </p:txBody>
          </p:sp>
        </p:grpSp>
        <p:grpSp>
          <p:nvGrpSpPr>
            <p:cNvPr id="11" name="Group 53"/>
            <p:cNvGrpSpPr>
              <a:grpSpLocks/>
            </p:cNvGrpSpPr>
            <p:nvPr/>
          </p:nvGrpSpPr>
          <p:grpSpPr bwMode="auto">
            <a:xfrm>
              <a:off x="2840" y="1004"/>
              <a:ext cx="512" cy="212"/>
              <a:chOff x="2840" y="1004"/>
              <a:chExt cx="512" cy="212"/>
            </a:xfrm>
          </p:grpSpPr>
          <p:sp>
            <p:nvSpPr>
              <p:cNvPr id="1194038" name="Rectangle 54"/>
              <p:cNvSpPr>
                <a:spLocks noChangeArrowheads="1"/>
              </p:cNvSpPr>
              <p:nvPr/>
            </p:nvSpPr>
            <p:spPr bwMode="auto">
              <a:xfrm>
                <a:off x="2840" y="1016"/>
                <a:ext cx="512" cy="176"/>
              </a:xfrm>
              <a:prstGeom prst="rect">
                <a:avLst/>
              </a:prstGeom>
              <a:noFill/>
              <a:ln w="25400">
                <a:solidFill>
                  <a:schemeClr val="tx1"/>
                </a:solidFill>
                <a:miter lim="800000"/>
                <a:headEnd/>
                <a:tailEnd/>
              </a:ln>
              <a:effectLst/>
            </p:spPr>
            <p:txBody>
              <a:bodyPr wrap="none" anchor="ctr"/>
              <a:lstStyle/>
              <a:p>
                <a:endParaRPr lang="en-US"/>
              </a:p>
            </p:txBody>
          </p:sp>
          <p:sp>
            <p:nvSpPr>
              <p:cNvPr id="1194039" name="Rectangle 55"/>
              <p:cNvSpPr>
                <a:spLocks noChangeArrowheads="1"/>
              </p:cNvSpPr>
              <p:nvPr/>
            </p:nvSpPr>
            <p:spPr bwMode="auto">
              <a:xfrm>
                <a:off x="3019" y="1004"/>
                <a:ext cx="302" cy="212"/>
              </a:xfrm>
              <a:prstGeom prst="rect">
                <a:avLst/>
              </a:prstGeom>
              <a:noFill/>
              <a:ln w="12700">
                <a:noFill/>
                <a:miter lim="800000"/>
                <a:headEnd/>
                <a:tailEnd/>
              </a:ln>
              <a:effectLst/>
            </p:spPr>
            <p:txBody>
              <a:bodyPr wrap="none" lIns="90488" tIns="44450" rIns="90488" bIns="44450">
                <a:spAutoFit/>
              </a:bodyPr>
              <a:lstStyle/>
              <a:p>
                <a:r>
                  <a:rPr lang="en-US" sz="1600" b="1" dirty="0">
                    <a:solidFill>
                      <a:schemeClr val="tx1"/>
                    </a:solidFill>
                  </a:rPr>
                  <a:t>Mem</a:t>
                </a:r>
              </a:p>
            </p:txBody>
          </p:sp>
        </p:grpSp>
        <p:grpSp>
          <p:nvGrpSpPr>
            <p:cNvPr id="12" name="Group 56"/>
            <p:cNvGrpSpPr>
              <a:grpSpLocks/>
            </p:cNvGrpSpPr>
            <p:nvPr/>
          </p:nvGrpSpPr>
          <p:grpSpPr bwMode="auto">
            <a:xfrm>
              <a:off x="3368" y="1004"/>
              <a:ext cx="512" cy="212"/>
              <a:chOff x="3368" y="1004"/>
              <a:chExt cx="512" cy="212"/>
            </a:xfrm>
          </p:grpSpPr>
          <p:sp>
            <p:nvSpPr>
              <p:cNvPr id="1194041" name="Rectangle 57"/>
              <p:cNvSpPr>
                <a:spLocks noChangeArrowheads="1"/>
              </p:cNvSpPr>
              <p:nvPr/>
            </p:nvSpPr>
            <p:spPr bwMode="auto">
              <a:xfrm>
                <a:off x="3368" y="1016"/>
                <a:ext cx="512" cy="176"/>
              </a:xfrm>
              <a:prstGeom prst="rect">
                <a:avLst/>
              </a:prstGeom>
              <a:noFill/>
              <a:ln w="25400">
                <a:solidFill>
                  <a:schemeClr val="tx1"/>
                </a:solidFill>
                <a:miter lim="800000"/>
                <a:headEnd/>
                <a:tailEnd/>
              </a:ln>
              <a:effectLst/>
            </p:spPr>
            <p:txBody>
              <a:bodyPr wrap="none" anchor="ctr"/>
              <a:lstStyle/>
              <a:p>
                <a:endParaRPr lang="en-US"/>
              </a:p>
            </p:txBody>
          </p:sp>
          <p:sp>
            <p:nvSpPr>
              <p:cNvPr id="1194042" name="Rectangle 58"/>
              <p:cNvSpPr>
                <a:spLocks noChangeArrowheads="1"/>
              </p:cNvSpPr>
              <p:nvPr/>
            </p:nvSpPr>
            <p:spPr bwMode="auto">
              <a:xfrm>
                <a:off x="3531" y="1004"/>
                <a:ext cx="239"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WB</a:t>
                </a:r>
              </a:p>
            </p:txBody>
          </p:sp>
        </p:grpSp>
      </p:grpSp>
      <p:sp>
        <p:nvSpPr>
          <p:cNvPr id="1194043" name="Rectangle 59"/>
          <p:cNvSpPr>
            <a:spLocks noChangeArrowheads="1"/>
          </p:cNvSpPr>
          <p:nvPr/>
        </p:nvSpPr>
        <p:spPr bwMode="auto">
          <a:xfrm>
            <a:off x="1855931" y="3359150"/>
            <a:ext cx="383503" cy="33598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lw</a:t>
            </a:r>
          </a:p>
        </p:txBody>
      </p:sp>
      <p:sp>
        <p:nvSpPr>
          <p:cNvPr id="13" name="Slide Number Placeholder 12"/>
          <p:cNvSpPr>
            <a:spLocks noGrp="1"/>
          </p:cNvSpPr>
          <p:nvPr>
            <p:ph type="sldNum" sz="quarter" idx="12"/>
          </p:nvPr>
        </p:nvSpPr>
        <p:spPr/>
        <p:txBody>
          <a:bodyPr/>
          <a:lstStyle/>
          <a:p>
            <a:fld id="{CB65DC77-F180-4F46-9AB4-E848A677D315}" type="slidenum">
              <a:rPr lang="ar-EG" smtClean="0"/>
              <a:t>12</a:t>
            </a:fld>
            <a:endParaRPr lang="ar-EG"/>
          </a:p>
        </p:txBody>
      </p:sp>
    </p:spTree>
    <p:extLst>
      <p:ext uri="{BB962C8B-B14F-4D97-AF65-F5344CB8AC3E}">
        <p14:creationId xmlns:p14="http://schemas.microsoft.com/office/powerpoint/2010/main" val="1820853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Pipelined MIPS Processor</a:t>
            </a:r>
          </a:p>
        </p:txBody>
      </p:sp>
      <p:sp>
        <p:nvSpPr>
          <p:cNvPr id="4" name="Slide Number Placeholder 3"/>
          <p:cNvSpPr>
            <a:spLocks noGrp="1"/>
          </p:cNvSpPr>
          <p:nvPr>
            <p:ph type="sldNum" sz="quarter" idx="12"/>
          </p:nvPr>
        </p:nvSpPr>
        <p:spPr/>
        <p:txBody>
          <a:bodyPr/>
          <a:lstStyle/>
          <a:p>
            <a:fld id="{CB65DC77-F180-4F46-9AB4-E848A677D315}" type="slidenum">
              <a:rPr lang="ar-EG" smtClean="0"/>
              <a:t>13</a:t>
            </a:fld>
            <a:endParaRPr lang="ar-EG"/>
          </a:p>
        </p:txBody>
      </p:sp>
      <p:sp>
        <p:nvSpPr>
          <p:cNvPr id="5" name="Rectangle 3"/>
          <p:cNvSpPr>
            <a:spLocks noGrp="1" noChangeArrowheads="1"/>
          </p:cNvSpPr>
          <p:nvPr>
            <p:ph idx="1"/>
          </p:nvPr>
        </p:nvSpPr>
        <p:spPr>
          <a:xfrm>
            <a:off x="1168400" y="2556932"/>
            <a:ext cx="10439400" cy="3729568"/>
          </a:xfrm>
        </p:spPr>
        <p:txBody>
          <a:bodyPr>
            <a:normAutofit/>
          </a:bodyPr>
          <a:lstStyle/>
          <a:p>
            <a:pPr algn="l" rtl="0"/>
            <a:r>
              <a:rPr lang="en-US" dirty="0">
                <a:latin typeface="Comic Sans MS" panose="030F0702030302020204" pitchFamily="66" charset="0"/>
              </a:rPr>
              <a:t>Start the </a:t>
            </a:r>
            <a:r>
              <a:rPr lang="en-US" dirty="0">
                <a:solidFill>
                  <a:srgbClr val="FF0000"/>
                </a:solidFill>
                <a:latin typeface="Comic Sans MS" panose="030F0702030302020204" pitchFamily="66" charset="0"/>
              </a:rPr>
              <a:t>next</a:t>
            </a:r>
            <a:r>
              <a:rPr lang="en-US" dirty="0">
                <a:latin typeface="Comic Sans MS" panose="030F0702030302020204" pitchFamily="66" charset="0"/>
              </a:rPr>
              <a:t> instruction before the current one has completed</a:t>
            </a:r>
          </a:p>
          <a:p>
            <a:pPr lvl="1" algn="l" rtl="0"/>
            <a:r>
              <a:rPr lang="en-US" dirty="0">
                <a:latin typeface="Comic Sans MS" panose="030F0702030302020204" pitchFamily="66" charset="0"/>
              </a:rPr>
              <a:t>improves </a:t>
            </a:r>
            <a:r>
              <a:rPr lang="en-US" dirty="0">
                <a:solidFill>
                  <a:srgbClr val="FF0000"/>
                </a:solidFill>
                <a:latin typeface="Comic Sans MS" panose="030F0702030302020204" pitchFamily="66" charset="0"/>
              </a:rPr>
              <a:t>throughput</a:t>
            </a:r>
            <a:r>
              <a:rPr lang="en-US" dirty="0">
                <a:latin typeface="Comic Sans MS" panose="030F0702030302020204" pitchFamily="66" charset="0"/>
              </a:rPr>
              <a:t> - total amount of work done in a given time</a:t>
            </a:r>
          </a:p>
          <a:p>
            <a:pPr lvl="1" algn="l" rtl="0"/>
            <a:r>
              <a:rPr lang="en-US" dirty="0">
                <a:latin typeface="Comic Sans MS" panose="030F0702030302020204" pitchFamily="66" charset="0"/>
              </a:rPr>
              <a:t>instruction </a:t>
            </a:r>
            <a:r>
              <a:rPr lang="en-US" dirty="0">
                <a:solidFill>
                  <a:srgbClr val="FF0000"/>
                </a:solidFill>
                <a:latin typeface="Comic Sans MS" panose="030F0702030302020204" pitchFamily="66" charset="0"/>
              </a:rPr>
              <a:t>latency </a:t>
            </a:r>
            <a:r>
              <a:rPr lang="en-US" dirty="0">
                <a:latin typeface="Comic Sans MS" panose="030F0702030302020204" pitchFamily="66" charset="0"/>
              </a:rPr>
              <a:t>(execution </a:t>
            </a:r>
            <a:r>
              <a:rPr lang="en-US" dirty="0" smtClean="0">
                <a:latin typeface="Comic Sans MS" panose="030F0702030302020204" pitchFamily="66" charset="0"/>
              </a:rPr>
              <a:t>time - </a:t>
            </a:r>
            <a:r>
              <a:rPr lang="en-US" dirty="0">
                <a:latin typeface="Comic Sans MS" panose="030F0702030302020204" pitchFamily="66" charset="0"/>
              </a:rPr>
              <a:t>time from the start of </a:t>
            </a:r>
            <a:r>
              <a:rPr lang="en-US" dirty="0" smtClean="0">
                <a:latin typeface="Comic Sans MS" panose="030F0702030302020204" pitchFamily="66" charset="0"/>
              </a:rPr>
              <a:t>an </a:t>
            </a:r>
            <a:r>
              <a:rPr lang="en-US" dirty="0">
                <a:latin typeface="Comic Sans MS" panose="030F0702030302020204" pitchFamily="66" charset="0"/>
              </a:rPr>
              <a:t>instruction to its completion) is </a:t>
            </a:r>
            <a:r>
              <a:rPr lang="en-US" i="1" dirty="0">
                <a:latin typeface="Comic Sans MS" panose="030F0702030302020204" pitchFamily="66" charset="0"/>
              </a:rPr>
              <a:t>not</a:t>
            </a:r>
            <a:r>
              <a:rPr lang="en-US" dirty="0">
                <a:latin typeface="Comic Sans MS" panose="030F0702030302020204" pitchFamily="66" charset="0"/>
              </a:rPr>
              <a:t> </a:t>
            </a:r>
            <a:r>
              <a:rPr lang="en-US" dirty="0" smtClean="0">
                <a:latin typeface="Comic Sans MS" panose="030F0702030302020204" pitchFamily="66" charset="0"/>
              </a:rPr>
              <a:t>reduced</a:t>
            </a:r>
          </a:p>
          <a:p>
            <a:pPr lvl="1" algn="l" rtl="0"/>
            <a:r>
              <a:rPr lang="en-US" dirty="0" smtClean="0">
                <a:solidFill>
                  <a:schemeClr val="tx1"/>
                </a:solidFill>
                <a:latin typeface="Comic Sans MS" panose="030F0702030302020204" pitchFamily="66" charset="0"/>
              </a:rPr>
              <a:t>clock </a:t>
            </a:r>
            <a:r>
              <a:rPr lang="en-US" dirty="0">
                <a:solidFill>
                  <a:schemeClr val="tx1"/>
                </a:solidFill>
                <a:latin typeface="Comic Sans MS" panose="030F0702030302020204" pitchFamily="66" charset="0"/>
              </a:rPr>
              <a:t>cycle (</a:t>
            </a:r>
            <a:r>
              <a:rPr lang="en-US" dirty="0">
                <a:solidFill>
                  <a:srgbClr val="FF0000"/>
                </a:solidFill>
                <a:latin typeface="Comic Sans MS" panose="030F0702030302020204" pitchFamily="66" charset="0"/>
              </a:rPr>
              <a:t>pipeline stage time</a:t>
            </a:r>
            <a:r>
              <a:rPr lang="en-US" dirty="0">
                <a:solidFill>
                  <a:schemeClr val="tx1"/>
                </a:solidFill>
                <a:latin typeface="Comic Sans MS" panose="030F0702030302020204" pitchFamily="66" charset="0"/>
              </a:rPr>
              <a:t>) is limited by the </a:t>
            </a:r>
            <a:r>
              <a:rPr lang="en-US" dirty="0">
                <a:solidFill>
                  <a:srgbClr val="C00000"/>
                </a:solidFill>
                <a:latin typeface="Comic Sans MS" panose="030F0702030302020204" pitchFamily="66" charset="0"/>
              </a:rPr>
              <a:t>slowest</a:t>
            </a:r>
            <a:r>
              <a:rPr lang="en-US" dirty="0">
                <a:solidFill>
                  <a:schemeClr val="tx1"/>
                </a:solidFill>
                <a:latin typeface="Comic Sans MS" panose="030F0702030302020204" pitchFamily="66" charset="0"/>
              </a:rPr>
              <a:t> </a:t>
            </a:r>
            <a:r>
              <a:rPr lang="en-US" dirty="0" smtClean="0">
                <a:solidFill>
                  <a:schemeClr val="tx1"/>
                </a:solidFill>
                <a:latin typeface="Comic Sans MS" panose="030F0702030302020204" pitchFamily="66" charset="0"/>
              </a:rPr>
              <a:t>stage</a:t>
            </a:r>
          </a:p>
          <a:p>
            <a:pPr lvl="2" algn="l" rtl="0"/>
            <a:r>
              <a:rPr lang="en-US" sz="2000" dirty="0" smtClean="0">
                <a:solidFill>
                  <a:schemeClr val="tx1"/>
                </a:solidFill>
                <a:latin typeface="Comic Sans MS" panose="030F0702030302020204" pitchFamily="66" charset="0"/>
              </a:rPr>
              <a:t>for </a:t>
            </a:r>
            <a:r>
              <a:rPr lang="en-US" sz="2000" dirty="0">
                <a:solidFill>
                  <a:schemeClr val="tx1"/>
                </a:solidFill>
                <a:latin typeface="Comic Sans MS" panose="030F0702030302020204" pitchFamily="66" charset="0"/>
              </a:rPr>
              <a:t>some stages don’t need the whole clock cycle (e.g., </a:t>
            </a:r>
            <a:r>
              <a:rPr lang="en-US" sz="2000" dirty="0" smtClean="0">
                <a:solidFill>
                  <a:schemeClr val="tx1"/>
                </a:solidFill>
                <a:latin typeface="Comic Sans MS" panose="030F0702030302020204" pitchFamily="66" charset="0"/>
              </a:rPr>
              <a:t>WB)</a:t>
            </a:r>
          </a:p>
          <a:p>
            <a:pPr lvl="2" algn="l" rtl="0"/>
            <a:r>
              <a:rPr lang="en-US" sz="2000" dirty="0" smtClean="0">
                <a:solidFill>
                  <a:schemeClr val="tx1"/>
                </a:solidFill>
                <a:latin typeface="Comic Sans MS" panose="030F0702030302020204" pitchFamily="66" charset="0"/>
              </a:rPr>
              <a:t>for </a:t>
            </a:r>
            <a:r>
              <a:rPr lang="en-US" sz="2000" dirty="0">
                <a:solidFill>
                  <a:schemeClr val="tx1"/>
                </a:solidFill>
                <a:latin typeface="Comic Sans MS" panose="030F0702030302020204" pitchFamily="66" charset="0"/>
              </a:rPr>
              <a:t>some instructions, some stages are </a:t>
            </a:r>
            <a:r>
              <a:rPr lang="en-US" sz="2000" dirty="0">
                <a:latin typeface="Comic Sans MS" panose="030F0702030302020204" pitchFamily="66" charset="0"/>
              </a:rPr>
              <a:t>wasted</a:t>
            </a:r>
            <a:r>
              <a:rPr lang="en-US" sz="2000" dirty="0">
                <a:solidFill>
                  <a:schemeClr val="tx1"/>
                </a:solidFill>
                <a:latin typeface="Comic Sans MS" panose="030F0702030302020204" pitchFamily="66" charset="0"/>
              </a:rPr>
              <a:t> cycles (i.e., nothing is done during that cycle for that instruction)</a:t>
            </a:r>
          </a:p>
          <a:p>
            <a:pPr lvl="1" algn="l" rtl="0"/>
            <a:endParaRPr lang="en-US" dirty="0">
              <a:latin typeface="Comic Sans MS" panose="030F0702030302020204" pitchFamily="66" charset="0"/>
            </a:endParaRPr>
          </a:p>
        </p:txBody>
      </p:sp>
    </p:spTree>
    <p:extLst>
      <p:ext uri="{BB962C8B-B14F-4D97-AF65-F5344CB8AC3E}">
        <p14:creationId xmlns:p14="http://schemas.microsoft.com/office/powerpoint/2010/main" val="2327050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Pipelined MIPS </a:t>
            </a:r>
            <a:r>
              <a:rPr lang="en-US" b="1" dirty="0" smtClean="0"/>
              <a:t>Processor (cont.)</a:t>
            </a:r>
            <a:endParaRPr lang="en-US" dirty="0"/>
          </a:p>
        </p:txBody>
      </p:sp>
      <p:sp>
        <p:nvSpPr>
          <p:cNvPr id="4" name="Slide Number Placeholder 3"/>
          <p:cNvSpPr>
            <a:spLocks noGrp="1"/>
          </p:cNvSpPr>
          <p:nvPr>
            <p:ph type="sldNum" sz="quarter" idx="12"/>
          </p:nvPr>
        </p:nvSpPr>
        <p:spPr/>
        <p:txBody>
          <a:bodyPr/>
          <a:lstStyle/>
          <a:p>
            <a:fld id="{CB65DC77-F180-4F46-9AB4-E848A677D315}" type="slidenum">
              <a:rPr lang="ar-EG" smtClean="0"/>
              <a:t>14</a:t>
            </a:fld>
            <a:endParaRPr lang="ar-EG"/>
          </a:p>
        </p:txBody>
      </p:sp>
      <p:grpSp>
        <p:nvGrpSpPr>
          <p:cNvPr id="5" name="Group 4"/>
          <p:cNvGrpSpPr>
            <a:grpSpLocks/>
          </p:cNvGrpSpPr>
          <p:nvPr/>
        </p:nvGrpSpPr>
        <p:grpSpPr bwMode="auto">
          <a:xfrm>
            <a:off x="2857500" y="3276600"/>
            <a:ext cx="825500" cy="254000"/>
            <a:chOff x="1248" y="712"/>
            <a:chExt cx="520" cy="160"/>
          </a:xfrm>
        </p:grpSpPr>
        <p:sp>
          <p:nvSpPr>
            <p:cNvPr id="6" name="Line 5"/>
            <p:cNvSpPr>
              <a:spLocks noChangeShapeType="1"/>
            </p:cNvSpPr>
            <p:nvPr/>
          </p:nvSpPr>
          <p:spPr bwMode="auto">
            <a:xfrm>
              <a:off x="1256" y="864"/>
              <a:ext cx="272" cy="0"/>
            </a:xfrm>
            <a:prstGeom prst="line">
              <a:avLst/>
            </a:prstGeom>
            <a:noFill/>
            <a:ln w="25400">
              <a:solidFill>
                <a:schemeClr val="tx1"/>
              </a:solidFill>
              <a:round/>
              <a:headEnd/>
              <a:tailEnd/>
            </a:ln>
            <a:effectLst/>
          </p:spPr>
          <p:txBody>
            <a:bodyPr wrap="none" anchor="ctr"/>
            <a:lstStyle/>
            <a:p>
              <a:pPr algn="ctr"/>
              <a:endParaRPr lang="en-US"/>
            </a:p>
          </p:txBody>
        </p:sp>
        <p:sp>
          <p:nvSpPr>
            <p:cNvPr id="7" name="Line 6"/>
            <p:cNvSpPr>
              <a:spLocks noChangeShapeType="1"/>
            </p:cNvSpPr>
            <p:nvPr/>
          </p:nvSpPr>
          <p:spPr bwMode="auto">
            <a:xfrm>
              <a:off x="1248" y="728"/>
              <a:ext cx="0" cy="128"/>
            </a:xfrm>
            <a:prstGeom prst="line">
              <a:avLst/>
            </a:prstGeom>
            <a:noFill/>
            <a:ln w="25400">
              <a:solidFill>
                <a:schemeClr val="tx1"/>
              </a:solidFill>
              <a:round/>
              <a:headEnd/>
              <a:tailEnd/>
            </a:ln>
            <a:effectLst/>
          </p:spPr>
          <p:txBody>
            <a:bodyPr wrap="none" anchor="ctr"/>
            <a:lstStyle/>
            <a:p>
              <a:pPr algn="ctr"/>
              <a:endParaRPr lang="en-US"/>
            </a:p>
          </p:txBody>
        </p:sp>
        <p:sp>
          <p:nvSpPr>
            <p:cNvPr id="8" name="Line 7"/>
            <p:cNvSpPr>
              <a:spLocks noChangeShapeType="1"/>
            </p:cNvSpPr>
            <p:nvPr/>
          </p:nvSpPr>
          <p:spPr bwMode="auto">
            <a:xfrm flipV="1">
              <a:off x="1536" y="712"/>
              <a:ext cx="0" cy="160"/>
            </a:xfrm>
            <a:prstGeom prst="line">
              <a:avLst/>
            </a:prstGeom>
            <a:noFill/>
            <a:ln w="25400">
              <a:solidFill>
                <a:schemeClr val="tx1"/>
              </a:solidFill>
              <a:round/>
              <a:headEnd/>
              <a:tailEnd/>
            </a:ln>
            <a:effectLst/>
          </p:spPr>
          <p:txBody>
            <a:bodyPr wrap="none" anchor="ctr"/>
            <a:lstStyle/>
            <a:p>
              <a:pPr algn="ctr"/>
              <a:endParaRPr lang="en-US"/>
            </a:p>
          </p:txBody>
        </p:sp>
        <p:sp>
          <p:nvSpPr>
            <p:cNvPr id="9" name="Line 8"/>
            <p:cNvSpPr>
              <a:spLocks noChangeShapeType="1"/>
            </p:cNvSpPr>
            <p:nvPr/>
          </p:nvSpPr>
          <p:spPr bwMode="auto">
            <a:xfrm>
              <a:off x="1544" y="720"/>
              <a:ext cx="224" cy="0"/>
            </a:xfrm>
            <a:prstGeom prst="line">
              <a:avLst/>
            </a:prstGeom>
            <a:noFill/>
            <a:ln w="25400">
              <a:solidFill>
                <a:schemeClr val="tx1"/>
              </a:solidFill>
              <a:round/>
              <a:headEnd/>
              <a:tailEnd/>
            </a:ln>
            <a:effectLst/>
          </p:spPr>
          <p:txBody>
            <a:bodyPr wrap="none" anchor="ctr"/>
            <a:lstStyle/>
            <a:p>
              <a:pPr algn="ctr"/>
              <a:endParaRPr lang="en-US"/>
            </a:p>
          </p:txBody>
        </p:sp>
      </p:grpSp>
      <p:grpSp>
        <p:nvGrpSpPr>
          <p:cNvPr id="10" name="Group 9"/>
          <p:cNvGrpSpPr>
            <a:grpSpLocks/>
          </p:cNvGrpSpPr>
          <p:nvPr/>
        </p:nvGrpSpPr>
        <p:grpSpPr bwMode="auto">
          <a:xfrm>
            <a:off x="3695700" y="3276600"/>
            <a:ext cx="825500" cy="254000"/>
            <a:chOff x="1776" y="712"/>
            <a:chExt cx="520" cy="160"/>
          </a:xfrm>
        </p:grpSpPr>
        <p:sp>
          <p:nvSpPr>
            <p:cNvPr id="11" name="Line 10"/>
            <p:cNvSpPr>
              <a:spLocks noChangeShapeType="1"/>
            </p:cNvSpPr>
            <p:nvPr/>
          </p:nvSpPr>
          <p:spPr bwMode="auto">
            <a:xfrm>
              <a:off x="1784" y="864"/>
              <a:ext cx="272" cy="0"/>
            </a:xfrm>
            <a:prstGeom prst="line">
              <a:avLst/>
            </a:prstGeom>
            <a:noFill/>
            <a:ln w="25400">
              <a:solidFill>
                <a:schemeClr val="tx1"/>
              </a:solidFill>
              <a:round/>
              <a:headEnd/>
              <a:tailEnd/>
            </a:ln>
            <a:effectLst/>
          </p:spPr>
          <p:txBody>
            <a:bodyPr wrap="none" anchor="ctr"/>
            <a:lstStyle/>
            <a:p>
              <a:pPr algn="ctr"/>
              <a:endParaRPr lang="en-US"/>
            </a:p>
          </p:txBody>
        </p:sp>
        <p:sp>
          <p:nvSpPr>
            <p:cNvPr id="12" name="Line 11"/>
            <p:cNvSpPr>
              <a:spLocks noChangeShapeType="1"/>
            </p:cNvSpPr>
            <p:nvPr/>
          </p:nvSpPr>
          <p:spPr bwMode="auto">
            <a:xfrm>
              <a:off x="1776" y="728"/>
              <a:ext cx="0" cy="128"/>
            </a:xfrm>
            <a:prstGeom prst="line">
              <a:avLst/>
            </a:prstGeom>
            <a:noFill/>
            <a:ln w="25400">
              <a:solidFill>
                <a:schemeClr val="tx1"/>
              </a:solidFill>
              <a:round/>
              <a:headEnd/>
              <a:tailEnd/>
            </a:ln>
            <a:effectLst/>
          </p:spPr>
          <p:txBody>
            <a:bodyPr wrap="none" anchor="ctr"/>
            <a:lstStyle/>
            <a:p>
              <a:pPr algn="ctr"/>
              <a:endParaRPr lang="en-US"/>
            </a:p>
          </p:txBody>
        </p:sp>
        <p:sp>
          <p:nvSpPr>
            <p:cNvPr id="13" name="Line 12"/>
            <p:cNvSpPr>
              <a:spLocks noChangeShapeType="1"/>
            </p:cNvSpPr>
            <p:nvPr/>
          </p:nvSpPr>
          <p:spPr bwMode="auto">
            <a:xfrm flipV="1">
              <a:off x="2064" y="712"/>
              <a:ext cx="0" cy="160"/>
            </a:xfrm>
            <a:prstGeom prst="line">
              <a:avLst/>
            </a:prstGeom>
            <a:noFill/>
            <a:ln w="25400">
              <a:solidFill>
                <a:schemeClr val="tx1"/>
              </a:solidFill>
              <a:round/>
              <a:headEnd/>
              <a:tailEnd/>
            </a:ln>
            <a:effectLst/>
          </p:spPr>
          <p:txBody>
            <a:bodyPr wrap="none" anchor="ctr"/>
            <a:lstStyle/>
            <a:p>
              <a:pPr algn="ctr"/>
              <a:endParaRPr lang="en-US"/>
            </a:p>
          </p:txBody>
        </p:sp>
        <p:sp>
          <p:nvSpPr>
            <p:cNvPr id="14" name="Line 13"/>
            <p:cNvSpPr>
              <a:spLocks noChangeShapeType="1"/>
            </p:cNvSpPr>
            <p:nvPr/>
          </p:nvSpPr>
          <p:spPr bwMode="auto">
            <a:xfrm>
              <a:off x="2072" y="720"/>
              <a:ext cx="224" cy="0"/>
            </a:xfrm>
            <a:prstGeom prst="line">
              <a:avLst/>
            </a:prstGeom>
            <a:noFill/>
            <a:ln w="25400">
              <a:solidFill>
                <a:schemeClr val="tx1"/>
              </a:solidFill>
              <a:round/>
              <a:headEnd/>
              <a:tailEnd/>
            </a:ln>
            <a:effectLst/>
          </p:spPr>
          <p:txBody>
            <a:bodyPr wrap="none" anchor="ctr"/>
            <a:lstStyle/>
            <a:p>
              <a:pPr algn="ctr"/>
              <a:endParaRPr lang="en-US"/>
            </a:p>
          </p:txBody>
        </p:sp>
      </p:grpSp>
      <p:grpSp>
        <p:nvGrpSpPr>
          <p:cNvPr id="15" name="Group 14"/>
          <p:cNvGrpSpPr>
            <a:grpSpLocks/>
          </p:cNvGrpSpPr>
          <p:nvPr/>
        </p:nvGrpSpPr>
        <p:grpSpPr bwMode="auto">
          <a:xfrm>
            <a:off x="4533900" y="3276600"/>
            <a:ext cx="825500" cy="254000"/>
            <a:chOff x="2304" y="712"/>
            <a:chExt cx="520" cy="160"/>
          </a:xfrm>
        </p:grpSpPr>
        <p:sp>
          <p:nvSpPr>
            <p:cNvPr id="16" name="Line 15"/>
            <p:cNvSpPr>
              <a:spLocks noChangeShapeType="1"/>
            </p:cNvSpPr>
            <p:nvPr/>
          </p:nvSpPr>
          <p:spPr bwMode="auto">
            <a:xfrm>
              <a:off x="2312" y="864"/>
              <a:ext cx="272" cy="0"/>
            </a:xfrm>
            <a:prstGeom prst="line">
              <a:avLst/>
            </a:prstGeom>
            <a:noFill/>
            <a:ln w="25400">
              <a:solidFill>
                <a:schemeClr val="tx1"/>
              </a:solidFill>
              <a:round/>
              <a:headEnd/>
              <a:tailEnd/>
            </a:ln>
            <a:effectLst/>
          </p:spPr>
          <p:txBody>
            <a:bodyPr wrap="none" anchor="ctr"/>
            <a:lstStyle/>
            <a:p>
              <a:pPr algn="ctr"/>
              <a:endParaRPr lang="en-US"/>
            </a:p>
          </p:txBody>
        </p:sp>
        <p:sp>
          <p:nvSpPr>
            <p:cNvPr id="17" name="Line 16"/>
            <p:cNvSpPr>
              <a:spLocks noChangeShapeType="1"/>
            </p:cNvSpPr>
            <p:nvPr/>
          </p:nvSpPr>
          <p:spPr bwMode="auto">
            <a:xfrm>
              <a:off x="2304" y="728"/>
              <a:ext cx="0" cy="128"/>
            </a:xfrm>
            <a:prstGeom prst="line">
              <a:avLst/>
            </a:prstGeom>
            <a:noFill/>
            <a:ln w="25400">
              <a:solidFill>
                <a:schemeClr val="tx1"/>
              </a:solidFill>
              <a:round/>
              <a:headEnd/>
              <a:tailEnd/>
            </a:ln>
            <a:effectLst/>
          </p:spPr>
          <p:txBody>
            <a:bodyPr wrap="none" anchor="ctr"/>
            <a:lstStyle/>
            <a:p>
              <a:pPr algn="ctr"/>
              <a:endParaRPr lang="en-US"/>
            </a:p>
          </p:txBody>
        </p:sp>
        <p:sp>
          <p:nvSpPr>
            <p:cNvPr id="18" name="Line 17"/>
            <p:cNvSpPr>
              <a:spLocks noChangeShapeType="1"/>
            </p:cNvSpPr>
            <p:nvPr/>
          </p:nvSpPr>
          <p:spPr bwMode="auto">
            <a:xfrm flipV="1">
              <a:off x="2592" y="712"/>
              <a:ext cx="0" cy="160"/>
            </a:xfrm>
            <a:prstGeom prst="line">
              <a:avLst/>
            </a:prstGeom>
            <a:noFill/>
            <a:ln w="25400">
              <a:solidFill>
                <a:schemeClr val="tx1"/>
              </a:solidFill>
              <a:round/>
              <a:headEnd/>
              <a:tailEnd/>
            </a:ln>
            <a:effectLst/>
          </p:spPr>
          <p:txBody>
            <a:bodyPr wrap="none" anchor="ctr"/>
            <a:lstStyle/>
            <a:p>
              <a:pPr algn="ctr"/>
              <a:endParaRPr lang="en-US"/>
            </a:p>
          </p:txBody>
        </p:sp>
        <p:sp>
          <p:nvSpPr>
            <p:cNvPr id="19" name="Line 18"/>
            <p:cNvSpPr>
              <a:spLocks noChangeShapeType="1"/>
            </p:cNvSpPr>
            <p:nvPr/>
          </p:nvSpPr>
          <p:spPr bwMode="auto">
            <a:xfrm>
              <a:off x="2600" y="720"/>
              <a:ext cx="224" cy="0"/>
            </a:xfrm>
            <a:prstGeom prst="line">
              <a:avLst/>
            </a:prstGeom>
            <a:noFill/>
            <a:ln w="25400">
              <a:solidFill>
                <a:schemeClr val="tx1"/>
              </a:solidFill>
              <a:round/>
              <a:headEnd/>
              <a:tailEnd/>
            </a:ln>
            <a:effectLst/>
          </p:spPr>
          <p:txBody>
            <a:bodyPr wrap="none" anchor="ctr"/>
            <a:lstStyle/>
            <a:p>
              <a:pPr algn="ctr"/>
              <a:endParaRPr lang="en-US"/>
            </a:p>
          </p:txBody>
        </p:sp>
      </p:grpSp>
      <p:grpSp>
        <p:nvGrpSpPr>
          <p:cNvPr id="20" name="Group 19"/>
          <p:cNvGrpSpPr>
            <a:grpSpLocks/>
          </p:cNvGrpSpPr>
          <p:nvPr/>
        </p:nvGrpSpPr>
        <p:grpSpPr bwMode="auto">
          <a:xfrm>
            <a:off x="5372100" y="3276600"/>
            <a:ext cx="825500" cy="254000"/>
            <a:chOff x="2832" y="712"/>
            <a:chExt cx="520" cy="160"/>
          </a:xfrm>
        </p:grpSpPr>
        <p:sp>
          <p:nvSpPr>
            <p:cNvPr id="21" name="Line 20"/>
            <p:cNvSpPr>
              <a:spLocks noChangeShapeType="1"/>
            </p:cNvSpPr>
            <p:nvPr/>
          </p:nvSpPr>
          <p:spPr bwMode="auto">
            <a:xfrm>
              <a:off x="2840" y="864"/>
              <a:ext cx="272" cy="0"/>
            </a:xfrm>
            <a:prstGeom prst="line">
              <a:avLst/>
            </a:prstGeom>
            <a:noFill/>
            <a:ln w="25400">
              <a:solidFill>
                <a:schemeClr val="tx1"/>
              </a:solidFill>
              <a:round/>
              <a:headEnd/>
              <a:tailEnd/>
            </a:ln>
            <a:effectLst/>
          </p:spPr>
          <p:txBody>
            <a:bodyPr wrap="none" anchor="ctr"/>
            <a:lstStyle/>
            <a:p>
              <a:pPr algn="ctr"/>
              <a:endParaRPr lang="en-US"/>
            </a:p>
          </p:txBody>
        </p:sp>
        <p:sp>
          <p:nvSpPr>
            <p:cNvPr id="22" name="Line 21"/>
            <p:cNvSpPr>
              <a:spLocks noChangeShapeType="1"/>
            </p:cNvSpPr>
            <p:nvPr/>
          </p:nvSpPr>
          <p:spPr bwMode="auto">
            <a:xfrm>
              <a:off x="2832" y="728"/>
              <a:ext cx="0" cy="128"/>
            </a:xfrm>
            <a:prstGeom prst="line">
              <a:avLst/>
            </a:prstGeom>
            <a:noFill/>
            <a:ln w="25400">
              <a:solidFill>
                <a:schemeClr val="tx1"/>
              </a:solidFill>
              <a:round/>
              <a:headEnd/>
              <a:tailEnd/>
            </a:ln>
            <a:effectLst/>
          </p:spPr>
          <p:txBody>
            <a:bodyPr wrap="none" anchor="ctr"/>
            <a:lstStyle/>
            <a:p>
              <a:pPr algn="ctr"/>
              <a:endParaRPr lang="en-US"/>
            </a:p>
          </p:txBody>
        </p:sp>
        <p:sp>
          <p:nvSpPr>
            <p:cNvPr id="23" name="Line 22"/>
            <p:cNvSpPr>
              <a:spLocks noChangeShapeType="1"/>
            </p:cNvSpPr>
            <p:nvPr/>
          </p:nvSpPr>
          <p:spPr bwMode="auto">
            <a:xfrm flipV="1">
              <a:off x="3120" y="712"/>
              <a:ext cx="0" cy="160"/>
            </a:xfrm>
            <a:prstGeom prst="line">
              <a:avLst/>
            </a:prstGeom>
            <a:noFill/>
            <a:ln w="25400">
              <a:solidFill>
                <a:schemeClr val="tx1"/>
              </a:solidFill>
              <a:round/>
              <a:headEnd/>
              <a:tailEnd/>
            </a:ln>
            <a:effectLst/>
          </p:spPr>
          <p:txBody>
            <a:bodyPr wrap="none" anchor="ctr"/>
            <a:lstStyle/>
            <a:p>
              <a:pPr algn="ctr"/>
              <a:endParaRPr lang="en-US"/>
            </a:p>
          </p:txBody>
        </p:sp>
        <p:sp>
          <p:nvSpPr>
            <p:cNvPr id="24" name="Line 23"/>
            <p:cNvSpPr>
              <a:spLocks noChangeShapeType="1"/>
            </p:cNvSpPr>
            <p:nvPr/>
          </p:nvSpPr>
          <p:spPr bwMode="auto">
            <a:xfrm>
              <a:off x="3128" y="720"/>
              <a:ext cx="224" cy="0"/>
            </a:xfrm>
            <a:prstGeom prst="line">
              <a:avLst/>
            </a:prstGeom>
            <a:noFill/>
            <a:ln w="25400">
              <a:solidFill>
                <a:schemeClr val="tx1"/>
              </a:solidFill>
              <a:round/>
              <a:headEnd/>
              <a:tailEnd/>
            </a:ln>
            <a:effectLst/>
          </p:spPr>
          <p:txBody>
            <a:bodyPr wrap="none" anchor="ctr"/>
            <a:lstStyle/>
            <a:p>
              <a:pPr algn="ctr"/>
              <a:endParaRPr lang="en-US"/>
            </a:p>
          </p:txBody>
        </p:sp>
      </p:grpSp>
      <p:grpSp>
        <p:nvGrpSpPr>
          <p:cNvPr id="25" name="Group 24"/>
          <p:cNvGrpSpPr>
            <a:grpSpLocks/>
          </p:cNvGrpSpPr>
          <p:nvPr/>
        </p:nvGrpSpPr>
        <p:grpSpPr bwMode="auto">
          <a:xfrm>
            <a:off x="6210300" y="3276600"/>
            <a:ext cx="825500" cy="254000"/>
            <a:chOff x="3360" y="712"/>
            <a:chExt cx="520" cy="160"/>
          </a:xfrm>
        </p:grpSpPr>
        <p:sp>
          <p:nvSpPr>
            <p:cNvPr id="26" name="Line 25"/>
            <p:cNvSpPr>
              <a:spLocks noChangeShapeType="1"/>
            </p:cNvSpPr>
            <p:nvPr/>
          </p:nvSpPr>
          <p:spPr bwMode="auto">
            <a:xfrm>
              <a:off x="3368" y="864"/>
              <a:ext cx="272" cy="0"/>
            </a:xfrm>
            <a:prstGeom prst="line">
              <a:avLst/>
            </a:prstGeom>
            <a:noFill/>
            <a:ln w="25400">
              <a:solidFill>
                <a:schemeClr val="tx1"/>
              </a:solidFill>
              <a:round/>
              <a:headEnd/>
              <a:tailEnd/>
            </a:ln>
            <a:effectLst/>
          </p:spPr>
          <p:txBody>
            <a:bodyPr wrap="none" anchor="ctr"/>
            <a:lstStyle/>
            <a:p>
              <a:pPr algn="ctr"/>
              <a:endParaRPr lang="en-US"/>
            </a:p>
          </p:txBody>
        </p:sp>
        <p:sp>
          <p:nvSpPr>
            <p:cNvPr id="27" name="Line 26"/>
            <p:cNvSpPr>
              <a:spLocks noChangeShapeType="1"/>
            </p:cNvSpPr>
            <p:nvPr/>
          </p:nvSpPr>
          <p:spPr bwMode="auto">
            <a:xfrm>
              <a:off x="3360" y="728"/>
              <a:ext cx="0" cy="128"/>
            </a:xfrm>
            <a:prstGeom prst="line">
              <a:avLst/>
            </a:prstGeom>
            <a:noFill/>
            <a:ln w="25400">
              <a:solidFill>
                <a:schemeClr val="tx1"/>
              </a:solidFill>
              <a:round/>
              <a:headEnd/>
              <a:tailEnd/>
            </a:ln>
            <a:effectLst/>
          </p:spPr>
          <p:txBody>
            <a:bodyPr wrap="none" anchor="ctr"/>
            <a:lstStyle/>
            <a:p>
              <a:pPr algn="ctr"/>
              <a:endParaRPr lang="en-US"/>
            </a:p>
          </p:txBody>
        </p:sp>
        <p:sp>
          <p:nvSpPr>
            <p:cNvPr id="28" name="Line 27"/>
            <p:cNvSpPr>
              <a:spLocks noChangeShapeType="1"/>
            </p:cNvSpPr>
            <p:nvPr/>
          </p:nvSpPr>
          <p:spPr bwMode="auto">
            <a:xfrm flipV="1">
              <a:off x="3648" y="712"/>
              <a:ext cx="0" cy="160"/>
            </a:xfrm>
            <a:prstGeom prst="line">
              <a:avLst/>
            </a:prstGeom>
            <a:noFill/>
            <a:ln w="25400">
              <a:solidFill>
                <a:schemeClr val="tx1"/>
              </a:solidFill>
              <a:round/>
              <a:headEnd/>
              <a:tailEnd/>
            </a:ln>
            <a:effectLst/>
          </p:spPr>
          <p:txBody>
            <a:bodyPr wrap="none" anchor="ctr"/>
            <a:lstStyle/>
            <a:p>
              <a:pPr algn="ctr"/>
              <a:endParaRPr lang="en-US"/>
            </a:p>
          </p:txBody>
        </p:sp>
        <p:sp>
          <p:nvSpPr>
            <p:cNvPr id="29" name="Line 28"/>
            <p:cNvSpPr>
              <a:spLocks noChangeShapeType="1"/>
            </p:cNvSpPr>
            <p:nvPr/>
          </p:nvSpPr>
          <p:spPr bwMode="auto">
            <a:xfrm>
              <a:off x="3656" y="720"/>
              <a:ext cx="224" cy="0"/>
            </a:xfrm>
            <a:prstGeom prst="line">
              <a:avLst/>
            </a:prstGeom>
            <a:noFill/>
            <a:ln w="25400">
              <a:solidFill>
                <a:schemeClr val="tx1"/>
              </a:solidFill>
              <a:round/>
              <a:headEnd/>
              <a:tailEnd/>
            </a:ln>
            <a:effectLst/>
          </p:spPr>
          <p:txBody>
            <a:bodyPr wrap="none" anchor="ctr"/>
            <a:lstStyle/>
            <a:p>
              <a:pPr algn="ctr"/>
              <a:endParaRPr lang="en-US"/>
            </a:p>
          </p:txBody>
        </p:sp>
      </p:grpSp>
      <p:sp>
        <p:nvSpPr>
          <p:cNvPr id="30" name="Line 29"/>
          <p:cNvSpPr>
            <a:spLocks noChangeShapeType="1"/>
          </p:cNvSpPr>
          <p:nvPr/>
        </p:nvSpPr>
        <p:spPr bwMode="auto">
          <a:xfrm>
            <a:off x="2489200" y="3289300"/>
            <a:ext cx="355600" cy="0"/>
          </a:xfrm>
          <a:prstGeom prst="line">
            <a:avLst/>
          </a:prstGeom>
          <a:noFill/>
          <a:ln w="25400">
            <a:solidFill>
              <a:schemeClr val="tx1"/>
            </a:solidFill>
            <a:round/>
            <a:headEnd/>
            <a:tailEnd/>
          </a:ln>
          <a:effectLst/>
        </p:spPr>
        <p:txBody>
          <a:bodyPr wrap="none" anchor="ctr"/>
          <a:lstStyle/>
          <a:p>
            <a:pPr algn="ctr"/>
            <a:endParaRPr lang="en-US"/>
          </a:p>
        </p:txBody>
      </p:sp>
      <p:sp>
        <p:nvSpPr>
          <p:cNvPr id="31" name="Line 30"/>
          <p:cNvSpPr>
            <a:spLocks noChangeShapeType="1"/>
          </p:cNvSpPr>
          <p:nvPr/>
        </p:nvSpPr>
        <p:spPr bwMode="auto">
          <a:xfrm flipV="1">
            <a:off x="2857500" y="2895600"/>
            <a:ext cx="0" cy="330200"/>
          </a:xfrm>
          <a:prstGeom prst="line">
            <a:avLst/>
          </a:prstGeom>
          <a:noFill/>
          <a:ln w="25400">
            <a:solidFill>
              <a:schemeClr val="tx1"/>
            </a:solidFill>
            <a:prstDash val="sysDot"/>
            <a:round/>
            <a:headEnd/>
            <a:tailEnd/>
          </a:ln>
          <a:effectLst/>
        </p:spPr>
        <p:txBody>
          <a:bodyPr wrap="none" anchor="ctr"/>
          <a:lstStyle/>
          <a:p>
            <a:pPr algn="ctr"/>
            <a:endParaRPr lang="en-US"/>
          </a:p>
        </p:txBody>
      </p:sp>
      <p:sp>
        <p:nvSpPr>
          <p:cNvPr id="32" name="Line 31"/>
          <p:cNvSpPr>
            <a:spLocks noChangeShapeType="1"/>
          </p:cNvSpPr>
          <p:nvPr/>
        </p:nvSpPr>
        <p:spPr bwMode="auto">
          <a:xfrm flipV="1">
            <a:off x="3695700" y="2895600"/>
            <a:ext cx="0" cy="330200"/>
          </a:xfrm>
          <a:prstGeom prst="line">
            <a:avLst/>
          </a:prstGeom>
          <a:noFill/>
          <a:ln w="25400">
            <a:solidFill>
              <a:schemeClr val="tx1"/>
            </a:solidFill>
            <a:prstDash val="sysDot"/>
            <a:round/>
            <a:headEnd/>
            <a:tailEnd/>
          </a:ln>
          <a:effectLst/>
        </p:spPr>
        <p:txBody>
          <a:bodyPr wrap="none" anchor="ctr"/>
          <a:lstStyle/>
          <a:p>
            <a:pPr algn="ctr"/>
            <a:endParaRPr lang="en-US"/>
          </a:p>
        </p:txBody>
      </p:sp>
      <p:sp>
        <p:nvSpPr>
          <p:cNvPr id="33" name="Rectangle 32"/>
          <p:cNvSpPr>
            <a:spLocks noChangeArrowheads="1"/>
          </p:cNvSpPr>
          <p:nvPr/>
        </p:nvSpPr>
        <p:spPr bwMode="auto">
          <a:xfrm>
            <a:off x="2843504" y="2901950"/>
            <a:ext cx="793167" cy="335989"/>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Cycle 1</a:t>
            </a:r>
          </a:p>
        </p:txBody>
      </p:sp>
      <p:sp>
        <p:nvSpPr>
          <p:cNvPr id="34" name="Rectangle 33"/>
          <p:cNvSpPr>
            <a:spLocks noChangeArrowheads="1"/>
          </p:cNvSpPr>
          <p:nvPr/>
        </p:nvSpPr>
        <p:spPr bwMode="auto">
          <a:xfrm>
            <a:off x="3717353" y="2901950"/>
            <a:ext cx="807594" cy="335989"/>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Cycle 2</a:t>
            </a:r>
          </a:p>
        </p:txBody>
      </p:sp>
      <p:sp>
        <p:nvSpPr>
          <p:cNvPr id="35" name="Line 34"/>
          <p:cNvSpPr>
            <a:spLocks noChangeShapeType="1"/>
          </p:cNvSpPr>
          <p:nvPr/>
        </p:nvSpPr>
        <p:spPr bwMode="auto">
          <a:xfrm flipV="1">
            <a:off x="4533900" y="2895600"/>
            <a:ext cx="0" cy="330200"/>
          </a:xfrm>
          <a:prstGeom prst="line">
            <a:avLst/>
          </a:prstGeom>
          <a:noFill/>
          <a:ln w="25400">
            <a:solidFill>
              <a:schemeClr val="tx1"/>
            </a:solidFill>
            <a:prstDash val="sysDot"/>
            <a:round/>
            <a:headEnd/>
            <a:tailEnd/>
          </a:ln>
          <a:effectLst/>
        </p:spPr>
        <p:txBody>
          <a:bodyPr wrap="none" anchor="ctr"/>
          <a:lstStyle/>
          <a:p>
            <a:pPr algn="ctr"/>
            <a:endParaRPr lang="en-US"/>
          </a:p>
        </p:txBody>
      </p:sp>
      <p:sp>
        <p:nvSpPr>
          <p:cNvPr id="36" name="Line 35"/>
          <p:cNvSpPr>
            <a:spLocks noChangeShapeType="1"/>
          </p:cNvSpPr>
          <p:nvPr/>
        </p:nvSpPr>
        <p:spPr bwMode="auto">
          <a:xfrm flipV="1">
            <a:off x="5372100" y="2895600"/>
            <a:ext cx="0" cy="330200"/>
          </a:xfrm>
          <a:prstGeom prst="line">
            <a:avLst/>
          </a:prstGeom>
          <a:noFill/>
          <a:ln w="25400">
            <a:solidFill>
              <a:schemeClr val="tx1"/>
            </a:solidFill>
            <a:prstDash val="sysDot"/>
            <a:round/>
            <a:headEnd/>
            <a:tailEnd/>
          </a:ln>
          <a:effectLst/>
        </p:spPr>
        <p:txBody>
          <a:bodyPr wrap="none" anchor="ctr"/>
          <a:lstStyle/>
          <a:p>
            <a:pPr algn="ctr"/>
            <a:endParaRPr lang="en-US"/>
          </a:p>
        </p:txBody>
      </p:sp>
      <p:sp>
        <p:nvSpPr>
          <p:cNvPr id="37" name="Line 36"/>
          <p:cNvSpPr>
            <a:spLocks noChangeShapeType="1"/>
          </p:cNvSpPr>
          <p:nvPr/>
        </p:nvSpPr>
        <p:spPr bwMode="auto">
          <a:xfrm flipV="1">
            <a:off x="6210300" y="2895600"/>
            <a:ext cx="0" cy="330200"/>
          </a:xfrm>
          <a:prstGeom prst="line">
            <a:avLst/>
          </a:prstGeom>
          <a:noFill/>
          <a:ln w="25400">
            <a:solidFill>
              <a:schemeClr val="tx1"/>
            </a:solidFill>
            <a:prstDash val="sysDot"/>
            <a:round/>
            <a:headEnd/>
            <a:tailEnd/>
          </a:ln>
          <a:effectLst/>
        </p:spPr>
        <p:txBody>
          <a:bodyPr wrap="none" anchor="ctr"/>
          <a:lstStyle/>
          <a:p>
            <a:pPr algn="ctr"/>
            <a:endParaRPr lang="en-US"/>
          </a:p>
        </p:txBody>
      </p:sp>
      <p:sp>
        <p:nvSpPr>
          <p:cNvPr id="38" name="Line 37"/>
          <p:cNvSpPr>
            <a:spLocks noChangeShapeType="1"/>
          </p:cNvSpPr>
          <p:nvPr/>
        </p:nvSpPr>
        <p:spPr bwMode="auto">
          <a:xfrm flipV="1">
            <a:off x="7048500" y="2895600"/>
            <a:ext cx="0" cy="330200"/>
          </a:xfrm>
          <a:prstGeom prst="line">
            <a:avLst/>
          </a:prstGeom>
          <a:noFill/>
          <a:ln w="25400">
            <a:solidFill>
              <a:schemeClr val="tx1"/>
            </a:solidFill>
            <a:prstDash val="sysDot"/>
            <a:round/>
            <a:headEnd/>
            <a:tailEnd/>
          </a:ln>
          <a:effectLst/>
        </p:spPr>
        <p:txBody>
          <a:bodyPr wrap="none" anchor="ctr"/>
          <a:lstStyle/>
          <a:p>
            <a:pPr algn="ctr"/>
            <a:endParaRPr lang="en-US"/>
          </a:p>
        </p:txBody>
      </p:sp>
      <p:sp>
        <p:nvSpPr>
          <p:cNvPr id="39" name="Rectangle 38"/>
          <p:cNvSpPr>
            <a:spLocks noChangeArrowheads="1"/>
          </p:cNvSpPr>
          <p:nvPr/>
        </p:nvSpPr>
        <p:spPr bwMode="auto">
          <a:xfrm>
            <a:off x="4631753" y="2901950"/>
            <a:ext cx="807594" cy="335989"/>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Cycle 3</a:t>
            </a:r>
          </a:p>
        </p:txBody>
      </p:sp>
      <p:sp>
        <p:nvSpPr>
          <p:cNvPr id="40" name="Rectangle 39"/>
          <p:cNvSpPr>
            <a:spLocks noChangeArrowheads="1"/>
          </p:cNvSpPr>
          <p:nvPr/>
        </p:nvSpPr>
        <p:spPr bwMode="auto">
          <a:xfrm>
            <a:off x="5393753" y="2901950"/>
            <a:ext cx="807594" cy="335989"/>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Cycle 4</a:t>
            </a:r>
          </a:p>
        </p:txBody>
      </p:sp>
      <p:sp>
        <p:nvSpPr>
          <p:cNvPr id="41" name="Rectangle 40"/>
          <p:cNvSpPr>
            <a:spLocks noChangeArrowheads="1"/>
          </p:cNvSpPr>
          <p:nvPr/>
        </p:nvSpPr>
        <p:spPr bwMode="auto">
          <a:xfrm>
            <a:off x="6231953" y="2901950"/>
            <a:ext cx="807594" cy="335989"/>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Cycle 5</a:t>
            </a:r>
          </a:p>
        </p:txBody>
      </p:sp>
      <p:grpSp>
        <p:nvGrpSpPr>
          <p:cNvPr id="42" name="Group 42"/>
          <p:cNvGrpSpPr>
            <a:grpSpLocks/>
          </p:cNvGrpSpPr>
          <p:nvPr/>
        </p:nvGrpSpPr>
        <p:grpSpPr bwMode="auto">
          <a:xfrm>
            <a:off x="2870200" y="3740150"/>
            <a:ext cx="838200" cy="333375"/>
            <a:chOff x="1256" y="1004"/>
            <a:chExt cx="528" cy="210"/>
          </a:xfrm>
        </p:grpSpPr>
        <p:sp>
          <p:nvSpPr>
            <p:cNvPr id="43" name="Rectangle 43"/>
            <p:cNvSpPr>
              <a:spLocks noChangeArrowheads="1"/>
            </p:cNvSpPr>
            <p:nvPr/>
          </p:nvSpPr>
          <p:spPr bwMode="auto">
            <a:xfrm>
              <a:off x="1256" y="1016"/>
              <a:ext cx="512" cy="176"/>
            </a:xfrm>
            <a:prstGeom prst="rect">
              <a:avLst/>
            </a:prstGeom>
            <a:noFill/>
            <a:ln w="25400">
              <a:solidFill>
                <a:schemeClr val="tx1"/>
              </a:solidFill>
              <a:miter lim="800000"/>
              <a:headEnd/>
              <a:tailEnd/>
            </a:ln>
            <a:effectLst/>
          </p:spPr>
          <p:txBody>
            <a:bodyPr wrap="none" anchor="ctr"/>
            <a:lstStyle/>
            <a:p>
              <a:pPr algn="ctr"/>
              <a:endParaRPr lang="en-US"/>
            </a:p>
          </p:txBody>
        </p:sp>
        <p:sp>
          <p:nvSpPr>
            <p:cNvPr id="44" name="Rectangle 44"/>
            <p:cNvSpPr>
              <a:spLocks noChangeArrowheads="1"/>
            </p:cNvSpPr>
            <p:nvPr/>
          </p:nvSpPr>
          <p:spPr bwMode="auto">
            <a:xfrm>
              <a:off x="1293" y="1004"/>
              <a:ext cx="491" cy="210"/>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IFetch</a:t>
              </a:r>
            </a:p>
          </p:txBody>
        </p:sp>
      </p:grpSp>
      <p:sp>
        <p:nvSpPr>
          <p:cNvPr id="45" name="Rectangle 46"/>
          <p:cNvSpPr>
            <a:spLocks noChangeArrowheads="1"/>
          </p:cNvSpPr>
          <p:nvPr/>
        </p:nvSpPr>
        <p:spPr bwMode="auto">
          <a:xfrm>
            <a:off x="3708400" y="3759200"/>
            <a:ext cx="812800" cy="279400"/>
          </a:xfrm>
          <a:prstGeom prst="rect">
            <a:avLst/>
          </a:prstGeom>
          <a:noFill/>
          <a:ln w="25400">
            <a:solidFill>
              <a:schemeClr val="tx1"/>
            </a:solidFill>
            <a:miter lim="800000"/>
            <a:headEnd/>
            <a:tailEnd/>
          </a:ln>
          <a:effectLst/>
        </p:spPr>
        <p:txBody>
          <a:bodyPr wrap="none" anchor="ctr"/>
          <a:lstStyle/>
          <a:p>
            <a:pPr algn="ctr"/>
            <a:endParaRPr lang="en-US"/>
          </a:p>
        </p:txBody>
      </p:sp>
      <p:sp>
        <p:nvSpPr>
          <p:cNvPr id="46" name="Rectangle 47"/>
          <p:cNvSpPr>
            <a:spLocks noChangeArrowheads="1"/>
          </p:cNvSpPr>
          <p:nvPr/>
        </p:nvSpPr>
        <p:spPr bwMode="auto">
          <a:xfrm>
            <a:off x="3841750" y="3740150"/>
            <a:ext cx="552450" cy="333375"/>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Dec</a:t>
            </a:r>
          </a:p>
        </p:txBody>
      </p:sp>
      <p:grpSp>
        <p:nvGrpSpPr>
          <p:cNvPr id="47" name="Group 48"/>
          <p:cNvGrpSpPr>
            <a:grpSpLocks/>
          </p:cNvGrpSpPr>
          <p:nvPr/>
        </p:nvGrpSpPr>
        <p:grpSpPr bwMode="auto">
          <a:xfrm>
            <a:off x="4546600" y="3740150"/>
            <a:ext cx="812800" cy="336550"/>
            <a:chOff x="2312" y="1004"/>
            <a:chExt cx="512" cy="212"/>
          </a:xfrm>
        </p:grpSpPr>
        <p:sp>
          <p:nvSpPr>
            <p:cNvPr id="48" name="Rectangle 49"/>
            <p:cNvSpPr>
              <a:spLocks noChangeArrowheads="1"/>
            </p:cNvSpPr>
            <p:nvPr/>
          </p:nvSpPr>
          <p:spPr bwMode="auto">
            <a:xfrm>
              <a:off x="2312" y="1016"/>
              <a:ext cx="512" cy="176"/>
            </a:xfrm>
            <a:prstGeom prst="rect">
              <a:avLst/>
            </a:prstGeom>
            <a:noFill/>
            <a:ln w="25400">
              <a:solidFill>
                <a:schemeClr val="tx1"/>
              </a:solidFill>
              <a:miter lim="800000"/>
              <a:headEnd/>
              <a:tailEnd/>
            </a:ln>
            <a:effectLst/>
          </p:spPr>
          <p:txBody>
            <a:bodyPr wrap="none" anchor="ctr"/>
            <a:lstStyle/>
            <a:p>
              <a:pPr algn="ctr"/>
              <a:endParaRPr lang="en-US"/>
            </a:p>
          </p:txBody>
        </p:sp>
        <p:sp>
          <p:nvSpPr>
            <p:cNvPr id="49" name="Rectangle 50"/>
            <p:cNvSpPr>
              <a:spLocks noChangeArrowheads="1"/>
            </p:cNvSpPr>
            <p:nvPr/>
          </p:nvSpPr>
          <p:spPr bwMode="auto">
            <a:xfrm>
              <a:off x="2398" y="1004"/>
              <a:ext cx="391"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Exec</a:t>
              </a:r>
            </a:p>
          </p:txBody>
        </p:sp>
      </p:grpSp>
      <p:grpSp>
        <p:nvGrpSpPr>
          <p:cNvPr id="50" name="Group 51"/>
          <p:cNvGrpSpPr>
            <a:grpSpLocks/>
          </p:cNvGrpSpPr>
          <p:nvPr/>
        </p:nvGrpSpPr>
        <p:grpSpPr bwMode="auto">
          <a:xfrm>
            <a:off x="5384800" y="3740150"/>
            <a:ext cx="812800" cy="333375"/>
            <a:chOff x="2840" y="1004"/>
            <a:chExt cx="512" cy="210"/>
          </a:xfrm>
        </p:grpSpPr>
        <p:sp>
          <p:nvSpPr>
            <p:cNvPr id="51" name="Rectangle 52"/>
            <p:cNvSpPr>
              <a:spLocks noChangeArrowheads="1"/>
            </p:cNvSpPr>
            <p:nvPr/>
          </p:nvSpPr>
          <p:spPr bwMode="auto">
            <a:xfrm>
              <a:off x="2840" y="1016"/>
              <a:ext cx="512" cy="176"/>
            </a:xfrm>
            <a:prstGeom prst="rect">
              <a:avLst/>
            </a:prstGeom>
            <a:noFill/>
            <a:ln w="25400">
              <a:solidFill>
                <a:schemeClr val="tx1"/>
              </a:solidFill>
              <a:miter lim="800000"/>
              <a:headEnd/>
              <a:tailEnd/>
            </a:ln>
            <a:effectLst/>
          </p:spPr>
          <p:txBody>
            <a:bodyPr wrap="none" anchor="ctr"/>
            <a:lstStyle/>
            <a:p>
              <a:pPr algn="ctr"/>
              <a:endParaRPr lang="en-US"/>
            </a:p>
          </p:txBody>
        </p:sp>
        <p:sp>
          <p:nvSpPr>
            <p:cNvPr id="52" name="Rectangle 53"/>
            <p:cNvSpPr>
              <a:spLocks noChangeArrowheads="1"/>
            </p:cNvSpPr>
            <p:nvPr/>
          </p:nvSpPr>
          <p:spPr bwMode="auto">
            <a:xfrm>
              <a:off x="2915" y="1004"/>
              <a:ext cx="406" cy="210"/>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Mem</a:t>
              </a:r>
            </a:p>
          </p:txBody>
        </p:sp>
      </p:grpSp>
      <p:grpSp>
        <p:nvGrpSpPr>
          <p:cNvPr id="53" name="Group 54"/>
          <p:cNvGrpSpPr>
            <a:grpSpLocks/>
          </p:cNvGrpSpPr>
          <p:nvPr/>
        </p:nvGrpSpPr>
        <p:grpSpPr bwMode="auto">
          <a:xfrm>
            <a:off x="6223000" y="3740150"/>
            <a:ext cx="812800" cy="333375"/>
            <a:chOff x="3368" y="1004"/>
            <a:chExt cx="512" cy="210"/>
          </a:xfrm>
        </p:grpSpPr>
        <p:sp>
          <p:nvSpPr>
            <p:cNvPr id="54" name="Rectangle 55"/>
            <p:cNvSpPr>
              <a:spLocks noChangeArrowheads="1"/>
            </p:cNvSpPr>
            <p:nvPr/>
          </p:nvSpPr>
          <p:spPr bwMode="auto">
            <a:xfrm>
              <a:off x="3368" y="1016"/>
              <a:ext cx="512" cy="176"/>
            </a:xfrm>
            <a:prstGeom prst="rect">
              <a:avLst/>
            </a:prstGeom>
            <a:noFill/>
            <a:ln w="25400">
              <a:solidFill>
                <a:schemeClr val="tx1"/>
              </a:solidFill>
              <a:miter lim="800000"/>
              <a:headEnd/>
              <a:tailEnd/>
            </a:ln>
            <a:effectLst/>
          </p:spPr>
          <p:txBody>
            <a:bodyPr wrap="none" anchor="ctr"/>
            <a:lstStyle/>
            <a:p>
              <a:pPr algn="ctr"/>
              <a:endParaRPr lang="en-US"/>
            </a:p>
          </p:txBody>
        </p:sp>
        <p:sp>
          <p:nvSpPr>
            <p:cNvPr id="55" name="Rectangle 56"/>
            <p:cNvSpPr>
              <a:spLocks noChangeArrowheads="1"/>
            </p:cNvSpPr>
            <p:nvPr/>
          </p:nvSpPr>
          <p:spPr bwMode="auto">
            <a:xfrm>
              <a:off x="3443" y="1004"/>
              <a:ext cx="327" cy="210"/>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WB</a:t>
              </a:r>
            </a:p>
          </p:txBody>
        </p:sp>
      </p:grpSp>
      <p:sp>
        <p:nvSpPr>
          <p:cNvPr id="56" name="Rectangle 57"/>
          <p:cNvSpPr>
            <a:spLocks noChangeArrowheads="1"/>
          </p:cNvSpPr>
          <p:nvPr/>
        </p:nvSpPr>
        <p:spPr bwMode="auto">
          <a:xfrm>
            <a:off x="1864683" y="3746500"/>
            <a:ext cx="458460" cy="366767"/>
          </a:xfrm>
          <a:prstGeom prst="rect">
            <a:avLst/>
          </a:prstGeom>
          <a:noFill/>
          <a:ln w="12700">
            <a:noFill/>
            <a:miter lim="800000"/>
            <a:headEnd/>
            <a:tailEnd/>
          </a:ln>
          <a:effectLst/>
        </p:spPr>
        <p:txBody>
          <a:bodyPr wrap="none" lIns="90488" tIns="44450" rIns="90488" bIns="44450">
            <a:spAutoFit/>
          </a:bodyPr>
          <a:lstStyle/>
          <a:p>
            <a:pPr algn="ctr"/>
            <a:r>
              <a:rPr lang="en-US" b="1">
                <a:solidFill>
                  <a:schemeClr val="tx1"/>
                </a:solidFill>
                <a:latin typeface="Courier New" pitchFamily="49" charset="0"/>
              </a:rPr>
              <a:t>lw</a:t>
            </a:r>
          </a:p>
        </p:txBody>
      </p:sp>
      <p:grpSp>
        <p:nvGrpSpPr>
          <p:cNvPr id="57" name="Group 58"/>
          <p:cNvGrpSpPr>
            <a:grpSpLocks/>
          </p:cNvGrpSpPr>
          <p:nvPr/>
        </p:nvGrpSpPr>
        <p:grpSpPr bwMode="auto">
          <a:xfrm>
            <a:off x="7061200" y="3282950"/>
            <a:ext cx="825500" cy="254000"/>
            <a:chOff x="3360" y="712"/>
            <a:chExt cx="520" cy="160"/>
          </a:xfrm>
        </p:grpSpPr>
        <p:sp>
          <p:nvSpPr>
            <p:cNvPr id="58" name="Line 59"/>
            <p:cNvSpPr>
              <a:spLocks noChangeShapeType="1"/>
            </p:cNvSpPr>
            <p:nvPr/>
          </p:nvSpPr>
          <p:spPr bwMode="auto">
            <a:xfrm>
              <a:off x="3368" y="864"/>
              <a:ext cx="272" cy="0"/>
            </a:xfrm>
            <a:prstGeom prst="line">
              <a:avLst/>
            </a:prstGeom>
            <a:noFill/>
            <a:ln w="25400">
              <a:solidFill>
                <a:schemeClr val="tx1"/>
              </a:solidFill>
              <a:round/>
              <a:headEnd/>
              <a:tailEnd/>
            </a:ln>
            <a:effectLst/>
          </p:spPr>
          <p:txBody>
            <a:bodyPr wrap="none" anchor="ctr"/>
            <a:lstStyle/>
            <a:p>
              <a:pPr algn="ctr"/>
              <a:endParaRPr lang="en-US"/>
            </a:p>
          </p:txBody>
        </p:sp>
        <p:sp>
          <p:nvSpPr>
            <p:cNvPr id="59" name="Line 60"/>
            <p:cNvSpPr>
              <a:spLocks noChangeShapeType="1"/>
            </p:cNvSpPr>
            <p:nvPr/>
          </p:nvSpPr>
          <p:spPr bwMode="auto">
            <a:xfrm>
              <a:off x="3360" y="728"/>
              <a:ext cx="0" cy="128"/>
            </a:xfrm>
            <a:prstGeom prst="line">
              <a:avLst/>
            </a:prstGeom>
            <a:noFill/>
            <a:ln w="25400">
              <a:solidFill>
                <a:schemeClr val="tx1"/>
              </a:solidFill>
              <a:round/>
              <a:headEnd/>
              <a:tailEnd/>
            </a:ln>
            <a:effectLst/>
          </p:spPr>
          <p:txBody>
            <a:bodyPr wrap="none" anchor="ctr"/>
            <a:lstStyle/>
            <a:p>
              <a:pPr algn="ctr"/>
              <a:endParaRPr lang="en-US"/>
            </a:p>
          </p:txBody>
        </p:sp>
        <p:sp>
          <p:nvSpPr>
            <p:cNvPr id="60" name="Line 61"/>
            <p:cNvSpPr>
              <a:spLocks noChangeShapeType="1"/>
            </p:cNvSpPr>
            <p:nvPr/>
          </p:nvSpPr>
          <p:spPr bwMode="auto">
            <a:xfrm flipV="1">
              <a:off x="3648" y="712"/>
              <a:ext cx="0" cy="160"/>
            </a:xfrm>
            <a:prstGeom prst="line">
              <a:avLst/>
            </a:prstGeom>
            <a:noFill/>
            <a:ln w="25400">
              <a:solidFill>
                <a:schemeClr val="tx1"/>
              </a:solidFill>
              <a:round/>
              <a:headEnd/>
              <a:tailEnd/>
            </a:ln>
            <a:effectLst/>
          </p:spPr>
          <p:txBody>
            <a:bodyPr wrap="none" anchor="ctr"/>
            <a:lstStyle/>
            <a:p>
              <a:pPr algn="ctr"/>
              <a:endParaRPr lang="en-US"/>
            </a:p>
          </p:txBody>
        </p:sp>
        <p:sp>
          <p:nvSpPr>
            <p:cNvPr id="61" name="Line 62"/>
            <p:cNvSpPr>
              <a:spLocks noChangeShapeType="1"/>
            </p:cNvSpPr>
            <p:nvPr/>
          </p:nvSpPr>
          <p:spPr bwMode="auto">
            <a:xfrm>
              <a:off x="3656" y="720"/>
              <a:ext cx="224" cy="0"/>
            </a:xfrm>
            <a:prstGeom prst="line">
              <a:avLst/>
            </a:prstGeom>
            <a:noFill/>
            <a:ln w="25400">
              <a:solidFill>
                <a:schemeClr val="tx1"/>
              </a:solidFill>
              <a:round/>
              <a:headEnd/>
              <a:tailEnd/>
            </a:ln>
            <a:effectLst/>
          </p:spPr>
          <p:txBody>
            <a:bodyPr wrap="none" anchor="ctr"/>
            <a:lstStyle/>
            <a:p>
              <a:pPr algn="ctr"/>
              <a:endParaRPr lang="en-US"/>
            </a:p>
          </p:txBody>
        </p:sp>
      </p:grpSp>
      <p:grpSp>
        <p:nvGrpSpPr>
          <p:cNvPr id="62" name="Group 63"/>
          <p:cNvGrpSpPr>
            <a:grpSpLocks/>
          </p:cNvGrpSpPr>
          <p:nvPr/>
        </p:nvGrpSpPr>
        <p:grpSpPr bwMode="auto">
          <a:xfrm>
            <a:off x="7899400" y="3282950"/>
            <a:ext cx="825500" cy="254000"/>
            <a:chOff x="3360" y="712"/>
            <a:chExt cx="520" cy="160"/>
          </a:xfrm>
        </p:grpSpPr>
        <p:sp>
          <p:nvSpPr>
            <p:cNvPr id="63" name="Line 64"/>
            <p:cNvSpPr>
              <a:spLocks noChangeShapeType="1"/>
            </p:cNvSpPr>
            <p:nvPr/>
          </p:nvSpPr>
          <p:spPr bwMode="auto">
            <a:xfrm>
              <a:off x="3368" y="864"/>
              <a:ext cx="272" cy="0"/>
            </a:xfrm>
            <a:prstGeom prst="line">
              <a:avLst/>
            </a:prstGeom>
            <a:noFill/>
            <a:ln w="25400">
              <a:solidFill>
                <a:schemeClr val="tx1"/>
              </a:solidFill>
              <a:round/>
              <a:headEnd/>
              <a:tailEnd/>
            </a:ln>
            <a:effectLst/>
          </p:spPr>
          <p:txBody>
            <a:bodyPr wrap="none" anchor="ctr"/>
            <a:lstStyle/>
            <a:p>
              <a:pPr algn="ctr"/>
              <a:endParaRPr lang="en-US"/>
            </a:p>
          </p:txBody>
        </p:sp>
        <p:sp>
          <p:nvSpPr>
            <p:cNvPr id="64" name="Line 65"/>
            <p:cNvSpPr>
              <a:spLocks noChangeShapeType="1"/>
            </p:cNvSpPr>
            <p:nvPr/>
          </p:nvSpPr>
          <p:spPr bwMode="auto">
            <a:xfrm>
              <a:off x="3360" y="728"/>
              <a:ext cx="0" cy="128"/>
            </a:xfrm>
            <a:prstGeom prst="line">
              <a:avLst/>
            </a:prstGeom>
            <a:noFill/>
            <a:ln w="25400">
              <a:solidFill>
                <a:schemeClr val="tx1"/>
              </a:solidFill>
              <a:round/>
              <a:headEnd/>
              <a:tailEnd/>
            </a:ln>
            <a:effectLst/>
          </p:spPr>
          <p:txBody>
            <a:bodyPr wrap="none" anchor="ctr"/>
            <a:lstStyle/>
            <a:p>
              <a:pPr algn="ctr"/>
              <a:endParaRPr lang="en-US"/>
            </a:p>
          </p:txBody>
        </p:sp>
        <p:sp>
          <p:nvSpPr>
            <p:cNvPr id="65" name="Line 66"/>
            <p:cNvSpPr>
              <a:spLocks noChangeShapeType="1"/>
            </p:cNvSpPr>
            <p:nvPr/>
          </p:nvSpPr>
          <p:spPr bwMode="auto">
            <a:xfrm flipV="1">
              <a:off x="3648" y="712"/>
              <a:ext cx="0" cy="160"/>
            </a:xfrm>
            <a:prstGeom prst="line">
              <a:avLst/>
            </a:prstGeom>
            <a:noFill/>
            <a:ln w="25400">
              <a:solidFill>
                <a:schemeClr val="tx1"/>
              </a:solidFill>
              <a:round/>
              <a:headEnd/>
              <a:tailEnd/>
            </a:ln>
            <a:effectLst/>
          </p:spPr>
          <p:txBody>
            <a:bodyPr wrap="none" anchor="ctr"/>
            <a:lstStyle/>
            <a:p>
              <a:pPr algn="ctr"/>
              <a:endParaRPr lang="en-US"/>
            </a:p>
          </p:txBody>
        </p:sp>
        <p:sp>
          <p:nvSpPr>
            <p:cNvPr id="66" name="Line 67"/>
            <p:cNvSpPr>
              <a:spLocks noChangeShapeType="1"/>
            </p:cNvSpPr>
            <p:nvPr/>
          </p:nvSpPr>
          <p:spPr bwMode="auto">
            <a:xfrm>
              <a:off x="3656" y="720"/>
              <a:ext cx="224" cy="0"/>
            </a:xfrm>
            <a:prstGeom prst="line">
              <a:avLst/>
            </a:prstGeom>
            <a:noFill/>
            <a:ln w="25400">
              <a:solidFill>
                <a:schemeClr val="tx1"/>
              </a:solidFill>
              <a:round/>
              <a:headEnd/>
              <a:tailEnd/>
            </a:ln>
            <a:effectLst/>
          </p:spPr>
          <p:txBody>
            <a:bodyPr wrap="none" anchor="ctr"/>
            <a:lstStyle/>
            <a:p>
              <a:pPr algn="ctr"/>
              <a:endParaRPr lang="en-US"/>
            </a:p>
          </p:txBody>
        </p:sp>
      </p:grpSp>
      <p:grpSp>
        <p:nvGrpSpPr>
          <p:cNvPr id="67" name="Group 68"/>
          <p:cNvGrpSpPr>
            <a:grpSpLocks/>
          </p:cNvGrpSpPr>
          <p:nvPr/>
        </p:nvGrpSpPr>
        <p:grpSpPr bwMode="auto">
          <a:xfrm>
            <a:off x="8737600" y="3282950"/>
            <a:ext cx="825500" cy="254000"/>
            <a:chOff x="3360" y="712"/>
            <a:chExt cx="520" cy="160"/>
          </a:xfrm>
        </p:grpSpPr>
        <p:sp>
          <p:nvSpPr>
            <p:cNvPr id="68" name="Line 69"/>
            <p:cNvSpPr>
              <a:spLocks noChangeShapeType="1"/>
            </p:cNvSpPr>
            <p:nvPr/>
          </p:nvSpPr>
          <p:spPr bwMode="auto">
            <a:xfrm>
              <a:off x="3368" y="864"/>
              <a:ext cx="272" cy="0"/>
            </a:xfrm>
            <a:prstGeom prst="line">
              <a:avLst/>
            </a:prstGeom>
            <a:noFill/>
            <a:ln w="25400">
              <a:solidFill>
                <a:schemeClr val="tx1"/>
              </a:solidFill>
              <a:round/>
              <a:headEnd/>
              <a:tailEnd/>
            </a:ln>
            <a:effectLst/>
          </p:spPr>
          <p:txBody>
            <a:bodyPr wrap="none" anchor="ctr"/>
            <a:lstStyle/>
            <a:p>
              <a:pPr algn="ctr"/>
              <a:endParaRPr lang="en-US"/>
            </a:p>
          </p:txBody>
        </p:sp>
        <p:sp>
          <p:nvSpPr>
            <p:cNvPr id="69" name="Line 70"/>
            <p:cNvSpPr>
              <a:spLocks noChangeShapeType="1"/>
            </p:cNvSpPr>
            <p:nvPr/>
          </p:nvSpPr>
          <p:spPr bwMode="auto">
            <a:xfrm>
              <a:off x="3360" y="728"/>
              <a:ext cx="0" cy="128"/>
            </a:xfrm>
            <a:prstGeom prst="line">
              <a:avLst/>
            </a:prstGeom>
            <a:noFill/>
            <a:ln w="25400">
              <a:solidFill>
                <a:schemeClr val="tx1"/>
              </a:solidFill>
              <a:round/>
              <a:headEnd/>
              <a:tailEnd/>
            </a:ln>
            <a:effectLst/>
          </p:spPr>
          <p:txBody>
            <a:bodyPr wrap="none" anchor="ctr"/>
            <a:lstStyle/>
            <a:p>
              <a:pPr algn="ctr"/>
              <a:endParaRPr lang="en-US"/>
            </a:p>
          </p:txBody>
        </p:sp>
        <p:sp>
          <p:nvSpPr>
            <p:cNvPr id="70" name="Line 71"/>
            <p:cNvSpPr>
              <a:spLocks noChangeShapeType="1"/>
            </p:cNvSpPr>
            <p:nvPr/>
          </p:nvSpPr>
          <p:spPr bwMode="auto">
            <a:xfrm flipV="1">
              <a:off x="3648" y="712"/>
              <a:ext cx="0" cy="160"/>
            </a:xfrm>
            <a:prstGeom prst="line">
              <a:avLst/>
            </a:prstGeom>
            <a:noFill/>
            <a:ln w="25400">
              <a:solidFill>
                <a:schemeClr val="tx1"/>
              </a:solidFill>
              <a:round/>
              <a:headEnd/>
              <a:tailEnd/>
            </a:ln>
            <a:effectLst/>
          </p:spPr>
          <p:txBody>
            <a:bodyPr wrap="none" anchor="ctr"/>
            <a:lstStyle/>
            <a:p>
              <a:pPr algn="ctr"/>
              <a:endParaRPr lang="en-US"/>
            </a:p>
          </p:txBody>
        </p:sp>
        <p:sp>
          <p:nvSpPr>
            <p:cNvPr id="71" name="Line 72"/>
            <p:cNvSpPr>
              <a:spLocks noChangeShapeType="1"/>
            </p:cNvSpPr>
            <p:nvPr/>
          </p:nvSpPr>
          <p:spPr bwMode="auto">
            <a:xfrm>
              <a:off x="3656" y="720"/>
              <a:ext cx="224" cy="0"/>
            </a:xfrm>
            <a:prstGeom prst="line">
              <a:avLst/>
            </a:prstGeom>
            <a:noFill/>
            <a:ln w="25400">
              <a:solidFill>
                <a:schemeClr val="tx1"/>
              </a:solidFill>
              <a:round/>
              <a:headEnd/>
              <a:tailEnd/>
            </a:ln>
            <a:effectLst/>
          </p:spPr>
          <p:txBody>
            <a:bodyPr wrap="none" anchor="ctr"/>
            <a:lstStyle/>
            <a:p>
              <a:pPr algn="ctr"/>
              <a:endParaRPr lang="en-US"/>
            </a:p>
          </p:txBody>
        </p:sp>
      </p:grpSp>
      <p:sp>
        <p:nvSpPr>
          <p:cNvPr id="72" name="Rectangle 73"/>
          <p:cNvSpPr>
            <a:spLocks noChangeArrowheads="1"/>
          </p:cNvSpPr>
          <p:nvPr/>
        </p:nvSpPr>
        <p:spPr bwMode="auto">
          <a:xfrm>
            <a:off x="7865490" y="2901950"/>
            <a:ext cx="807594" cy="335989"/>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Cycle 7</a:t>
            </a:r>
          </a:p>
        </p:txBody>
      </p:sp>
      <p:sp>
        <p:nvSpPr>
          <p:cNvPr id="73" name="Line 74"/>
          <p:cNvSpPr>
            <a:spLocks noChangeShapeType="1"/>
          </p:cNvSpPr>
          <p:nvPr/>
        </p:nvSpPr>
        <p:spPr bwMode="auto">
          <a:xfrm flipV="1">
            <a:off x="7899400" y="2901950"/>
            <a:ext cx="0" cy="330200"/>
          </a:xfrm>
          <a:prstGeom prst="line">
            <a:avLst/>
          </a:prstGeom>
          <a:noFill/>
          <a:ln w="25400">
            <a:solidFill>
              <a:schemeClr val="tx1"/>
            </a:solidFill>
            <a:prstDash val="sysDot"/>
            <a:round/>
            <a:headEnd/>
            <a:tailEnd/>
          </a:ln>
          <a:effectLst/>
        </p:spPr>
        <p:txBody>
          <a:bodyPr wrap="none" anchor="ctr"/>
          <a:lstStyle/>
          <a:p>
            <a:pPr algn="ctr"/>
            <a:endParaRPr lang="en-US"/>
          </a:p>
        </p:txBody>
      </p:sp>
      <p:sp>
        <p:nvSpPr>
          <p:cNvPr id="74" name="Line 75"/>
          <p:cNvSpPr>
            <a:spLocks noChangeShapeType="1"/>
          </p:cNvSpPr>
          <p:nvPr/>
        </p:nvSpPr>
        <p:spPr bwMode="auto">
          <a:xfrm flipV="1">
            <a:off x="8737600" y="2901950"/>
            <a:ext cx="0" cy="330200"/>
          </a:xfrm>
          <a:prstGeom prst="line">
            <a:avLst/>
          </a:prstGeom>
          <a:noFill/>
          <a:ln w="25400">
            <a:solidFill>
              <a:schemeClr val="tx1"/>
            </a:solidFill>
            <a:prstDash val="sysDot"/>
            <a:round/>
            <a:headEnd/>
            <a:tailEnd/>
          </a:ln>
          <a:effectLst/>
        </p:spPr>
        <p:txBody>
          <a:bodyPr wrap="none" anchor="ctr"/>
          <a:lstStyle/>
          <a:p>
            <a:pPr algn="ctr"/>
            <a:endParaRPr lang="en-US"/>
          </a:p>
        </p:txBody>
      </p:sp>
      <p:sp>
        <p:nvSpPr>
          <p:cNvPr id="75" name="Line 76"/>
          <p:cNvSpPr>
            <a:spLocks noChangeShapeType="1"/>
          </p:cNvSpPr>
          <p:nvPr/>
        </p:nvSpPr>
        <p:spPr bwMode="auto">
          <a:xfrm flipV="1">
            <a:off x="9575800" y="2901950"/>
            <a:ext cx="0" cy="330200"/>
          </a:xfrm>
          <a:prstGeom prst="line">
            <a:avLst/>
          </a:prstGeom>
          <a:noFill/>
          <a:ln w="25400">
            <a:solidFill>
              <a:schemeClr val="tx1"/>
            </a:solidFill>
            <a:prstDash val="sysDot"/>
            <a:round/>
            <a:headEnd/>
            <a:tailEnd/>
          </a:ln>
          <a:effectLst/>
        </p:spPr>
        <p:txBody>
          <a:bodyPr wrap="none" anchor="ctr"/>
          <a:lstStyle/>
          <a:p>
            <a:pPr algn="ctr"/>
            <a:endParaRPr lang="en-US"/>
          </a:p>
        </p:txBody>
      </p:sp>
      <p:sp>
        <p:nvSpPr>
          <p:cNvPr id="76" name="Rectangle 77"/>
          <p:cNvSpPr>
            <a:spLocks noChangeArrowheads="1"/>
          </p:cNvSpPr>
          <p:nvPr/>
        </p:nvSpPr>
        <p:spPr bwMode="auto">
          <a:xfrm>
            <a:off x="7027290" y="2901950"/>
            <a:ext cx="807594" cy="335989"/>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Cycle 6</a:t>
            </a:r>
          </a:p>
        </p:txBody>
      </p:sp>
      <p:sp>
        <p:nvSpPr>
          <p:cNvPr id="77" name="Rectangle 78"/>
          <p:cNvSpPr>
            <a:spLocks noChangeArrowheads="1"/>
          </p:cNvSpPr>
          <p:nvPr/>
        </p:nvSpPr>
        <p:spPr bwMode="auto">
          <a:xfrm>
            <a:off x="8703690" y="2901950"/>
            <a:ext cx="807594" cy="335989"/>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Cycle 8</a:t>
            </a:r>
          </a:p>
        </p:txBody>
      </p:sp>
      <p:sp>
        <p:nvSpPr>
          <p:cNvPr id="78" name="Rectangle 79"/>
          <p:cNvSpPr>
            <a:spLocks noChangeArrowheads="1"/>
          </p:cNvSpPr>
          <p:nvPr/>
        </p:nvSpPr>
        <p:spPr bwMode="auto">
          <a:xfrm>
            <a:off x="1877383" y="4225925"/>
            <a:ext cx="458460" cy="366767"/>
          </a:xfrm>
          <a:prstGeom prst="rect">
            <a:avLst/>
          </a:prstGeom>
          <a:noFill/>
          <a:ln w="12700">
            <a:noFill/>
            <a:miter lim="800000"/>
            <a:headEnd/>
            <a:tailEnd/>
          </a:ln>
          <a:effectLst/>
        </p:spPr>
        <p:txBody>
          <a:bodyPr wrap="none" lIns="90488" tIns="44450" rIns="90488" bIns="44450">
            <a:spAutoFit/>
          </a:bodyPr>
          <a:lstStyle/>
          <a:p>
            <a:pPr algn="ctr"/>
            <a:r>
              <a:rPr lang="en-US" b="1">
                <a:solidFill>
                  <a:schemeClr val="tx1"/>
                </a:solidFill>
                <a:latin typeface="Courier New" pitchFamily="49" charset="0"/>
              </a:rPr>
              <a:t>sw</a:t>
            </a:r>
          </a:p>
        </p:txBody>
      </p:sp>
      <p:grpSp>
        <p:nvGrpSpPr>
          <p:cNvPr id="79" name="Group 81"/>
          <p:cNvGrpSpPr>
            <a:grpSpLocks/>
          </p:cNvGrpSpPr>
          <p:nvPr/>
        </p:nvGrpSpPr>
        <p:grpSpPr bwMode="auto">
          <a:xfrm>
            <a:off x="3708400" y="4197350"/>
            <a:ext cx="838200" cy="333375"/>
            <a:chOff x="1256" y="1004"/>
            <a:chExt cx="528" cy="210"/>
          </a:xfrm>
        </p:grpSpPr>
        <p:sp>
          <p:nvSpPr>
            <p:cNvPr id="80" name="Rectangle 82"/>
            <p:cNvSpPr>
              <a:spLocks noChangeArrowheads="1"/>
            </p:cNvSpPr>
            <p:nvPr/>
          </p:nvSpPr>
          <p:spPr bwMode="auto">
            <a:xfrm>
              <a:off x="1256" y="1016"/>
              <a:ext cx="512" cy="176"/>
            </a:xfrm>
            <a:prstGeom prst="rect">
              <a:avLst/>
            </a:prstGeom>
            <a:noFill/>
            <a:ln w="25400">
              <a:solidFill>
                <a:schemeClr val="tx1"/>
              </a:solidFill>
              <a:miter lim="800000"/>
              <a:headEnd/>
              <a:tailEnd/>
            </a:ln>
            <a:effectLst/>
          </p:spPr>
          <p:txBody>
            <a:bodyPr wrap="none" anchor="ctr"/>
            <a:lstStyle/>
            <a:p>
              <a:pPr algn="ctr"/>
              <a:endParaRPr lang="en-US"/>
            </a:p>
          </p:txBody>
        </p:sp>
        <p:sp>
          <p:nvSpPr>
            <p:cNvPr id="81" name="Rectangle 83"/>
            <p:cNvSpPr>
              <a:spLocks noChangeArrowheads="1"/>
            </p:cNvSpPr>
            <p:nvPr/>
          </p:nvSpPr>
          <p:spPr bwMode="auto">
            <a:xfrm>
              <a:off x="1293" y="1004"/>
              <a:ext cx="491" cy="210"/>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IFetch</a:t>
              </a:r>
            </a:p>
          </p:txBody>
        </p:sp>
      </p:grpSp>
      <p:sp>
        <p:nvSpPr>
          <p:cNvPr id="82" name="Rectangle 85"/>
          <p:cNvSpPr>
            <a:spLocks noChangeArrowheads="1"/>
          </p:cNvSpPr>
          <p:nvPr/>
        </p:nvSpPr>
        <p:spPr bwMode="auto">
          <a:xfrm>
            <a:off x="4546600" y="4216400"/>
            <a:ext cx="812800" cy="279400"/>
          </a:xfrm>
          <a:prstGeom prst="rect">
            <a:avLst/>
          </a:prstGeom>
          <a:noFill/>
          <a:ln w="25400">
            <a:solidFill>
              <a:schemeClr val="tx1"/>
            </a:solidFill>
            <a:miter lim="800000"/>
            <a:headEnd/>
            <a:tailEnd/>
          </a:ln>
          <a:effectLst/>
        </p:spPr>
        <p:txBody>
          <a:bodyPr wrap="none" anchor="ctr"/>
          <a:lstStyle/>
          <a:p>
            <a:pPr algn="ctr"/>
            <a:endParaRPr lang="en-US"/>
          </a:p>
        </p:txBody>
      </p:sp>
      <p:sp>
        <p:nvSpPr>
          <p:cNvPr id="83" name="Rectangle 86"/>
          <p:cNvSpPr>
            <a:spLocks noChangeArrowheads="1"/>
          </p:cNvSpPr>
          <p:nvPr/>
        </p:nvSpPr>
        <p:spPr bwMode="auto">
          <a:xfrm>
            <a:off x="4679950" y="4197350"/>
            <a:ext cx="552450" cy="333375"/>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Dec</a:t>
            </a:r>
          </a:p>
        </p:txBody>
      </p:sp>
      <p:grpSp>
        <p:nvGrpSpPr>
          <p:cNvPr id="84" name="Group 87"/>
          <p:cNvGrpSpPr>
            <a:grpSpLocks/>
          </p:cNvGrpSpPr>
          <p:nvPr/>
        </p:nvGrpSpPr>
        <p:grpSpPr bwMode="auto">
          <a:xfrm>
            <a:off x="5384800" y="4197350"/>
            <a:ext cx="812800" cy="336550"/>
            <a:chOff x="2312" y="1004"/>
            <a:chExt cx="512" cy="212"/>
          </a:xfrm>
        </p:grpSpPr>
        <p:sp>
          <p:nvSpPr>
            <p:cNvPr id="85" name="Rectangle 88"/>
            <p:cNvSpPr>
              <a:spLocks noChangeArrowheads="1"/>
            </p:cNvSpPr>
            <p:nvPr/>
          </p:nvSpPr>
          <p:spPr bwMode="auto">
            <a:xfrm>
              <a:off x="2312" y="1016"/>
              <a:ext cx="512" cy="176"/>
            </a:xfrm>
            <a:prstGeom prst="rect">
              <a:avLst/>
            </a:prstGeom>
            <a:noFill/>
            <a:ln w="25400">
              <a:solidFill>
                <a:schemeClr val="tx1"/>
              </a:solidFill>
              <a:miter lim="800000"/>
              <a:headEnd/>
              <a:tailEnd/>
            </a:ln>
            <a:effectLst/>
          </p:spPr>
          <p:txBody>
            <a:bodyPr wrap="none" anchor="ctr"/>
            <a:lstStyle/>
            <a:p>
              <a:pPr algn="ctr"/>
              <a:endParaRPr lang="en-US"/>
            </a:p>
          </p:txBody>
        </p:sp>
        <p:sp>
          <p:nvSpPr>
            <p:cNvPr id="86" name="Rectangle 89"/>
            <p:cNvSpPr>
              <a:spLocks noChangeArrowheads="1"/>
            </p:cNvSpPr>
            <p:nvPr/>
          </p:nvSpPr>
          <p:spPr bwMode="auto">
            <a:xfrm>
              <a:off x="2398" y="1004"/>
              <a:ext cx="391"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Exec</a:t>
              </a:r>
            </a:p>
          </p:txBody>
        </p:sp>
      </p:grpSp>
      <p:grpSp>
        <p:nvGrpSpPr>
          <p:cNvPr id="87" name="Group 90"/>
          <p:cNvGrpSpPr>
            <a:grpSpLocks/>
          </p:cNvGrpSpPr>
          <p:nvPr/>
        </p:nvGrpSpPr>
        <p:grpSpPr bwMode="auto">
          <a:xfrm>
            <a:off x="6223000" y="4197350"/>
            <a:ext cx="812800" cy="333375"/>
            <a:chOff x="2840" y="1004"/>
            <a:chExt cx="512" cy="210"/>
          </a:xfrm>
        </p:grpSpPr>
        <p:sp>
          <p:nvSpPr>
            <p:cNvPr id="88" name="Rectangle 91"/>
            <p:cNvSpPr>
              <a:spLocks noChangeArrowheads="1"/>
            </p:cNvSpPr>
            <p:nvPr/>
          </p:nvSpPr>
          <p:spPr bwMode="auto">
            <a:xfrm>
              <a:off x="2840" y="1016"/>
              <a:ext cx="512" cy="176"/>
            </a:xfrm>
            <a:prstGeom prst="rect">
              <a:avLst/>
            </a:prstGeom>
            <a:noFill/>
            <a:ln w="25400">
              <a:solidFill>
                <a:schemeClr val="tx1"/>
              </a:solidFill>
              <a:miter lim="800000"/>
              <a:headEnd/>
              <a:tailEnd/>
            </a:ln>
            <a:effectLst/>
          </p:spPr>
          <p:txBody>
            <a:bodyPr wrap="none" anchor="ctr"/>
            <a:lstStyle/>
            <a:p>
              <a:pPr algn="ctr"/>
              <a:endParaRPr lang="en-US"/>
            </a:p>
          </p:txBody>
        </p:sp>
        <p:sp>
          <p:nvSpPr>
            <p:cNvPr id="89" name="Rectangle 92"/>
            <p:cNvSpPr>
              <a:spLocks noChangeArrowheads="1"/>
            </p:cNvSpPr>
            <p:nvPr/>
          </p:nvSpPr>
          <p:spPr bwMode="auto">
            <a:xfrm>
              <a:off x="2915" y="1004"/>
              <a:ext cx="406" cy="210"/>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Mem</a:t>
              </a:r>
            </a:p>
          </p:txBody>
        </p:sp>
      </p:grpSp>
      <p:grpSp>
        <p:nvGrpSpPr>
          <p:cNvPr id="90" name="Group 93"/>
          <p:cNvGrpSpPr>
            <a:grpSpLocks/>
          </p:cNvGrpSpPr>
          <p:nvPr/>
        </p:nvGrpSpPr>
        <p:grpSpPr bwMode="auto">
          <a:xfrm>
            <a:off x="7061200" y="4197350"/>
            <a:ext cx="812800" cy="333375"/>
            <a:chOff x="3368" y="1004"/>
            <a:chExt cx="512" cy="210"/>
          </a:xfrm>
        </p:grpSpPr>
        <p:sp>
          <p:nvSpPr>
            <p:cNvPr id="91" name="Rectangle 94"/>
            <p:cNvSpPr>
              <a:spLocks noChangeArrowheads="1"/>
            </p:cNvSpPr>
            <p:nvPr/>
          </p:nvSpPr>
          <p:spPr bwMode="auto">
            <a:xfrm>
              <a:off x="3368" y="1016"/>
              <a:ext cx="512" cy="176"/>
            </a:xfrm>
            <a:prstGeom prst="rect">
              <a:avLst/>
            </a:prstGeom>
            <a:noFill/>
            <a:ln w="25400">
              <a:solidFill>
                <a:schemeClr val="tx1"/>
              </a:solidFill>
              <a:miter lim="800000"/>
              <a:headEnd/>
              <a:tailEnd/>
            </a:ln>
            <a:effectLst/>
          </p:spPr>
          <p:txBody>
            <a:bodyPr wrap="none" anchor="ctr"/>
            <a:lstStyle/>
            <a:p>
              <a:pPr algn="ctr"/>
              <a:endParaRPr lang="en-US"/>
            </a:p>
          </p:txBody>
        </p:sp>
        <p:sp>
          <p:nvSpPr>
            <p:cNvPr id="92" name="Rectangle 95"/>
            <p:cNvSpPr>
              <a:spLocks noChangeArrowheads="1"/>
            </p:cNvSpPr>
            <p:nvPr/>
          </p:nvSpPr>
          <p:spPr bwMode="auto">
            <a:xfrm>
              <a:off x="3443" y="1004"/>
              <a:ext cx="327" cy="210"/>
            </a:xfrm>
            <a:prstGeom prst="rect">
              <a:avLst/>
            </a:prstGeom>
            <a:noFill/>
            <a:ln w="12700">
              <a:noFill/>
              <a:miter lim="800000"/>
              <a:headEnd/>
              <a:tailEnd/>
            </a:ln>
            <a:effectLst/>
          </p:spPr>
          <p:txBody>
            <a:bodyPr wrap="none" lIns="90488" tIns="44450" rIns="90488" bIns="44450">
              <a:spAutoFit/>
            </a:bodyPr>
            <a:lstStyle/>
            <a:p>
              <a:pPr algn="ctr"/>
              <a:r>
                <a:rPr lang="en-US" sz="1600" b="1"/>
                <a:t>WB</a:t>
              </a:r>
            </a:p>
          </p:txBody>
        </p:sp>
      </p:grpSp>
      <p:sp>
        <p:nvSpPr>
          <p:cNvPr id="93" name="Rectangle 96"/>
          <p:cNvSpPr>
            <a:spLocks noChangeArrowheads="1"/>
          </p:cNvSpPr>
          <p:nvPr/>
        </p:nvSpPr>
        <p:spPr bwMode="auto">
          <a:xfrm>
            <a:off x="1906501" y="4683125"/>
            <a:ext cx="838372" cy="366767"/>
          </a:xfrm>
          <a:prstGeom prst="rect">
            <a:avLst/>
          </a:prstGeom>
          <a:noFill/>
          <a:ln w="12700">
            <a:noFill/>
            <a:miter lim="800000"/>
            <a:headEnd/>
            <a:tailEnd/>
          </a:ln>
          <a:effectLst/>
        </p:spPr>
        <p:txBody>
          <a:bodyPr wrap="none" lIns="90488" tIns="44450" rIns="90488" bIns="44450">
            <a:spAutoFit/>
          </a:bodyPr>
          <a:lstStyle/>
          <a:p>
            <a:pPr algn="ctr"/>
            <a:r>
              <a:rPr lang="en-US" b="1">
                <a:solidFill>
                  <a:schemeClr val="tx1"/>
                </a:solidFill>
              </a:rPr>
              <a:t>R-type</a:t>
            </a:r>
          </a:p>
        </p:txBody>
      </p:sp>
      <p:grpSp>
        <p:nvGrpSpPr>
          <p:cNvPr id="94" name="Group 98"/>
          <p:cNvGrpSpPr>
            <a:grpSpLocks/>
          </p:cNvGrpSpPr>
          <p:nvPr/>
        </p:nvGrpSpPr>
        <p:grpSpPr bwMode="auto">
          <a:xfrm>
            <a:off x="4546600" y="4654550"/>
            <a:ext cx="838200" cy="333375"/>
            <a:chOff x="1256" y="1004"/>
            <a:chExt cx="528" cy="210"/>
          </a:xfrm>
        </p:grpSpPr>
        <p:sp>
          <p:nvSpPr>
            <p:cNvPr id="95" name="Rectangle 99"/>
            <p:cNvSpPr>
              <a:spLocks noChangeArrowheads="1"/>
            </p:cNvSpPr>
            <p:nvPr/>
          </p:nvSpPr>
          <p:spPr bwMode="auto">
            <a:xfrm>
              <a:off x="1256" y="1016"/>
              <a:ext cx="512" cy="176"/>
            </a:xfrm>
            <a:prstGeom prst="rect">
              <a:avLst/>
            </a:prstGeom>
            <a:noFill/>
            <a:ln w="25400">
              <a:solidFill>
                <a:schemeClr val="tx1"/>
              </a:solidFill>
              <a:miter lim="800000"/>
              <a:headEnd/>
              <a:tailEnd/>
            </a:ln>
            <a:effectLst/>
          </p:spPr>
          <p:txBody>
            <a:bodyPr wrap="none" anchor="ctr"/>
            <a:lstStyle/>
            <a:p>
              <a:pPr algn="ctr"/>
              <a:endParaRPr lang="en-US"/>
            </a:p>
          </p:txBody>
        </p:sp>
        <p:sp>
          <p:nvSpPr>
            <p:cNvPr id="96" name="Rectangle 100"/>
            <p:cNvSpPr>
              <a:spLocks noChangeArrowheads="1"/>
            </p:cNvSpPr>
            <p:nvPr/>
          </p:nvSpPr>
          <p:spPr bwMode="auto">
            <a:xfrm>
              <a:off x="1293" y="1004"/>
              <a:ext cx="491" cy="210"/>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IFetch</a:t>
              </a:r>
            </a:p>
          </p:txBody>
        </p:sp>
      </p:grpSp>
      <p:sp>
        <p:nvSpPr>
          <p:cNvPr id="97" name="Rectangle 102"/>
          <p:cNvSpPr>
            <a:spLocks noChangeArrowheads="1"/>
          </p:cNvSpPr>
          <p:nvPr/>
        </p:nvSpPr>
        <p:spPr bwMode="auto">
          <a:xfrm>
            <a:off x="5384800" y="4673600"/>
            <a:ext cx="812800" cy="279400"/>
          </a:xfrm>
          <a:prstGeom prst="rect">
            <a:avLst/>
          </a:prstGeom>
          <a:noFill/>
          <a:ln w="25400">
            <a:solidFill>
              <a:schemeClr val="tx1"/>
            </a:solidFill>
            <a:miter lim="800000"/>
            <a:headEnd/>
            <a:tailEnd/>
          </a:ln>
          <a:effectLst/>
        </p:spPr>
        <p:txBody>
          <a:bodyPr wrap="none" anchor="ctr"/>
          <a:lstStyle/>
          <a:p>
            <a:pPr algn="ctr"/>
            <a:endParaRPr lang="en-US"/>
          </a:p>
        </p:txBody>
      </p:sp>
      <p:sp>
        <p:nvSpPr>
          <p:cNvPr id="98" name="Rectangle 103"/>
          <p:cNvSpPr>
            <a:spLocks noChangeArrowheads="1"/>
          </p:cNvSpPr>
          <p:nvPr/>
        </p:nvSpPr>
        <p:spPr bwMode="auto">
          <a:xfrm>
            <a:off x="5518150" y="4654550"/>
            <a:ext cx="552450" cy="333375"/>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Dec</a:t>
            </a:r>
          </a:p>
        </p:txBody>
      </p:sp>
      <p:grpSp>
        <p:nvGrpSpPr>
          <p:cNvPr id="99" name="Group 104"/>
          <p:cNvGrpSpPr>
            <a:grpSpLocks/>
          </p:cNvGrpSpPr>
          <p:nvPr/>
        </p:nvGrpSpPr>
        <p:grpSpPr bwMode="auto">
          <a:xfrm>
            <a:off x="6223000" y="4654550"/>
            <a:ext cx="812800" cy="336550"/>
            <a:chOff x="2312" y="1004"/>
            <a:chExt cx="512" cy="212"/>
          </a:xfrm>
        </p:grpSpPr>
        <p:sp>
          <p:nvSpPr>
            <p:cNvPr id="100" name="Rectangle 105"/>
            <p:cNvSpPr>
              <a:spLocks noChangeArrowheads="1"/>
            </p:cNvSpPr>
            <p:nvPr/>
          </p:nvSpPr>
          <p:spPr bwMode="auto">
            <a:xfrm>
              <a:off x="2312" y="1016"/>
              <a:ext cx="512" cy="176"/>
            </a:xfrm>
            <a:prstGeom prst="rect">
              <a:avLst/>
            </a:prstGeom>
            <a:noFill/>
            <a:ln w="25400">
              <a:solidFill>
                <a:schemeClr val="tx1"/>
              </a:solidFill>
              <a:miter lim="800000"/>
              <a:headEnd/>
              <a:tailEnd/>
            </a:ln>
            <a:effectLst/>
          </p:spPr>
          <p:txBody>
            <a:bodyPr wrap="none" anchor="ctr"/>
            <a:lstStyle/>
            <a:p>
              <a:pPr algn="ctr"/>
              <a:endParaRPr lang="en-US"/>
            </a:p>
          </p:txBody>
        </p:sp>
        <p:sp>
          <p:nvSpPr>
            <p:cNvPr id="101" name="Rectangle 106"/>
            <p:cNvSpPr>
              <a:spLocks noChangeArrowheads="1"/>
            </p:cNvSpPr>
            <p:nvPr/>
          </p:nvSpPr>
          <p:spPr bwMode="auto">
            <a:xfrm>
              <a:off x="2398" y="1004"/>
              <a:ext cx="391"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Exec</a:t>
              </a:r>
            </a:p>
          </p:txBody>
        </p:sp>
      </p:grpSp>
      <p:grpSp>
        <p:nvGrpSpPr>
          <p:cNvPr id="102" name="Group 107"/>
          <p:cNvGrpSpPr>
            <a:grpSpLocks/>
          </p:cNvGrpSpPr>
          <p:nvPr/>
        </p:nvGrpSpPr>
        <p:grpSpPr bwMode="auto">
          <a:xfrm>
            <a:off x="7061200" y="4654550"/>
            <a:ext cx="812800" cy="333375"/>
            <a:chOff x="2840" y="1004"/>
            <a:chExt cx="512" cy="210"/>
          </a:xfrm>
        </p:grpSpPr>
        <p:sp>
          <p:nvSpPr>
            <p:cNvPr id="103" name="Rectangle 108"/>
            <p:cNvSpPr>
              <a:spLocks noChangeArrowheads="1"/>
            </p:cNvSpPr>
            <p:nvPr/>
          </p:nvSpPr>
          <p:spPr bwMode="auto">
            <a:xfrm>
              <a:off x="2840" y="1016"/>
              <a:ext cx="512" cy="176"/>
            </a:xfrm>
            <a:prstGeom prst="rect">
              <a:avLst/>
            </a:prstGeom>
            <a:noFill/>
            <a:ln w="25400">
              <a:solidFill>
                <a:schemeClr val="tx1"/>
              </a:solidFill>
              <a:miter lim="800000"/>
              <a:headEnd/>
              <a:tailEnd/>
            </a:ln>
            <a:effectLst/>
          </p:spPr>
          <p:txBody>
            <a:bodyPr wrap="none" anchor="ctr"/>
            <a:lstStyle/>
            <a:p>
              <a:pPr algn="ctr"/>
              <a:endParaRPr lang="en-US"/>
            </a:p>
          </p:txBody>
        </p:sp>
        <p:sp>
          <p:nvSpPr>
            <p:cNvPr id="104" name="Rectangle 109"/>
            <p:cNvSpPr>
              <a:spLocks noChangeArrowheads="1"/>
            </p:cNvSpPr>
            <p:nvPr/>
          </p:nvSpPr>
          <p:spPr bwMode="auto">
            <a:xfrm>
              <a:off x="2915" y="1004"/>
              <a:ext cx="406" cy="210"/>
            </a:xfrm>
            <a:prstGeom prst="rect">
              <a:avLst/>
            </a:prstGeom>
            <a:noFill/>
            <a:ln w="12700">
              <a:noFill/>
              <a:miter lim="800000"/>
              <a:headEnd/>
              <a:tailEnd/>
            </a:ln>
            <a:effectLst/>
          </p:spPr>
          <p:txBody>
            <a:bodyPr wrap="none" lIns="90488" tIns="44450" rIns="90488" bIns="44450">
              <a:spAutoFit/>
            </a:bodyPr>
            <a:lstStyle/>
            <a:p>
              <a:pPr algn="ctr"/>
              <a:r>
                <a:rPr lang="en-US" sz="1600" b="1"/>
                <a:t>Mem</a:t>
              </a:r>
            </a:p>
          </p:txBody>
        </p:sp>
      </p:grpSp>
      <p:grpSp>
        <p:nvGrpSpPr>
          <p:cNvPr id="105" name="Group 110"/>
          <p:cNvGrpSpPr>
            <a:grpSpLocks/>
          </p:cNvGrpSpPr>
          <p:nvPr/>
        </p:nvGrpSpPr>
        <p:grpSpPr bwMode="auto">
          <a:xfrm>
            <a:off x="7899400" y="4654550"/>
            <a:ext cx="812800" cy="333375"/>
            <a:chOff x="3368" y="1004"/>
            <a:chExt cx="512" cy="210"/>
          </a:xfrm>
        </p:grpSpPr>
        <p:sp>
          <p:nvSpPr>
            <p:cNvPr id="106" name="Rectangle 111"/>
            <p:cNvSpPr>
              <a:spLocks noChangeArrowheads="1"/>
            </p:cNvSpPr>
            <p:nvPr/>
          </p:nvSpPr>
          <p:spPr bwMode="auto">
            <a:xfrm>
              <a:off x="3368" y="1016"/>
              <a:ext cx="512" cy="176"/>
            </a:xfrm>
            <a:prstGeom prst="rect">
              <a:avLst/>
            </a:prstGeom>
            <a:noFill/>
            <a:ln w="25400">
              <a:solidFill>
                <a:schemeClr val="tx1"/>
              </a:solidFill>
              <a:miter lim="800000"/>
              <a:headEnd/>
              <a:tailEnd/>
            </a:ln>
            <a:effectLst/>
          </p:spPr>
          <p:txBody>
            <a:bodyPr wrap="none" anchor="ctr"/>
            <a:lstStyle/>
            <a:p>
              <a:pPr algn="ctr"/>
              <a:endParaRPr lang="en-US"/>
            </a:p>
          </p:txBody>
        </p:sp>
        <p:sp>
          <p:nvSpPr>
            <p:cNvPr id="107" name="Rectangle 112"/>
            <p:cNvSpPr>
              <a:spLocks noChangeArrowheads="1"/>
            </p:cNvSpPr>
            <p:nvPr/>
          </p:nvSpPr>
          <p:spPr bwMode="auto">
            <a:xfrm>
              <a:off x="3443" y="1004"/>
              <a:ext cx="327" cy="210"/>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WB</a:t>
              </a:r>
            </a:p>
          </p:txBody>
        </p:sp>
      </p:grpSp>
    </p:spTree>
    <p:extLst>
      <p:ext uri="{BB962C8B-B14F-4D97-AF65-F5344CB8AC3E}">
        <p14:creationId xmlns:p14="http://schemas.microsoft.com/office/powerpoint/2010/main" val="663228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a:xfrm>
            <a:off x="2713569" y="1473200"/>
            <a:ext cx="6668492" cy="426142"/>
          </a:xfrm>
          <a:noFill/>
          <a:ln/>
        </p:spPr>
        <p:txBody>
          <a:bodyPr wrap="none">
            <a:normAutofit fontScale="90000"/>
          </a:bodyPr>
          <a:lstStyle/>
          <a:p>
            <a:r>
              <a:rPr lang="en-US" b="1" dirty="0"/>
              <a:t>Single </a:t>
            </a:r>
            <a:r>
              <a:rPr lang="en-US" b="1" dirty="0" smtClean="0"/>
              <a:t>Cycle versus Pipeline</a:t>
            </a:r>
            <a:endParaRPr lang="en-US" b="1" dirty="0"/>
          </a:p>
        </p:txBody>
      </p:sp>
      <p:grpSp>
        <p:nvGrpSpPr>
          <p:cNvPr id="14" name="Group 195"/>
          <p:cNvGrpSpPr>
            <a:grpSpLocks/>
          </p:cNvGrpSpPr>
          <p:nvPr/>
        </p:nvGrpSpPr>
        <p:grpSpPr bwMode="auto">
          <a:xfrm>
            <a:off x="1234018" y="4419600"/>
            <a:ext cx="7588250" cy="1676400"/>
            <a:chOff x="247" y="2996"/>
            <a:chExt cx="3585" cy="1056"/>
          </a:xfrm>
        </p:grpSpPr>
        <p:sp>
          <p:nvSpPr>
            <p:cNvPr id="1200211" name="Rectangle 83"/>
            <p:cNvSpPr>
              <a:spLocks noChangeArrowheads="1"/>
            </p:cNvSpPr>
            <p:nvPr/>
          </p:nvSpPr>
          <p:spPr bwMode="auto">
            <a:xfrm>
              <a:off x="247" y="3264"/>
              <a:ext cx="203"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latin typeface="Courier New" pitchFamily="49" charset="0"/>
                </a:rPr>
                <a:t>lw</a:t>
              </a:r>
            </a:p>
          </p:txBody>
        </p:sp>
        <p:grpSp>
          <p:nvGrpSpPr>
            <p:cNvPr id="15" name="Group 84"/>
            <p:cNvGrpSpPr>
              <a:grpSpLocks/>
            </p:cNvGrpSpPr>
            <p:nvPr/>
          </p:nvGrpSpPr>
          <p:grpSpPr bwMode="auto">
            <a:xfrm>
              <a:off x="488" y="3260"/>
              <a:ext cx="2384" cy="212"/>
              <a:chOff x="488" y="3260"/>
              <a:chExt cx="2384" cy="212"/>
            </a:xfrm>
          </p:grpSpPr>
          <p:grpSp>
            <p:nvGrpSpPr>
              <p:cNvPr id="16" name="Group 85"/>
              <p:cNvGrpSpPr>
                <a:grpSpLocks/>
              </p:cNvGrpSpPr>
              <p:nvPr/>
            </p:nvGrpSpPr>
            <p:grpSpPr bwMode="auto">
              <a:xfrm>
                <a:off x="488" y="3260"/>
                <a:ext cx="518" cy="212"/>
                <a:chOff x="488" y="3260"/>
                <a:chExt cx="518" cy="212"/>
              </a:xfrm>
            </p:grpSpPr>
            <p:sp>
              <p:nvSpPr>
                <p:cNvPr id="1200214" name="Rectangle 86"/>
                <p:cNvSpPr>
                  <a:spLocks noChangeArrowheads="1"/>
                </p:cNvSpPr>
                <p:nvPr/>
              </p:nvSpPr>
              <p:spPr bwMode="auto">
                <a:xfrm>
                  <a:off x="488" y="3272"/>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215" name="Rectangle 87"/>
                <p:cNvSpPr>
                  <a:spLocks noChangeArrowheads="1"/>
                </p:cNvSpPr>
                <p:nvPr/>
              </p:nvSpPr>
              <p:spPr bwMode="auto">
                <a:xfrm>
                  <a:off x="649" y="3260"/>
                  <a:ext cx="357"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IFetch</a:t>
                  </a:r>
                </a:p>
              </p:txBody>
            </p:sp>
          </p:grpSp>
          <p:grpSp>
            <p:nvGrpSpPr>
              <p:cNvPr id="17" name="Group 88"/>
              <p:cNvGrpSpPr>
                <a:grpSpLocks/>
              </p:cNvGrpSpPr>
              <p:nvPr/>
            </p:nvGrpSpPr>
            <p:grpSpPr bwMode="auto">
              <a:xfrm>
                <a:off x="968" y="3260"/>
                <a:ext cx="464" cy="212"/>
                <a:chOff x="968" y="3260"/>
                <a:chExt cx="464" cy="212"/>
              </a:xfrm>
            </p:grpSpPr>
            <p:sp>
              <p:nvSpPr>
                <p:cNvPr id="1200217" name="Rectangle 89"/>
                <p:cNvSpPr>
                  <a:spLocks noChangeArrowheads="1"/>
                </p:cNvSpPr>
                <p:nvPr/>
              </p:nvSpPr>
              <p:spPr bwMode="auto">
                <a:xfrm>
                  <a:off x="968" y="3272"/>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218" name="Rectangle 90"/>
                <p:cNvSpPr>
                  <a:spLocks noChangeArrowheads="1"/>
                </p:cNvSpPr>
                <p:nvPr/>
              </p:nvSpPr>
              <p:spPr bwMode="auto">
                <a:xfrm>
                  <a:off x="1138" y="3260"/>
                  <a:ext cx="253"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Dec</a:t>
                  </a:r>
                </a:p>
              </p:txBody>
            </p:sp>
          </p:grpSp>
          <p:grpSp>
            <p:nvGrpSpPr>
              <p:cNvPr id="18" name="Group 91"/>
              <p:cNvGrpSpPr>
                <a:grpSpLocks/>
              </p:cNvGrpSpPr>
              <p:nvPr/>
            </p:nvGrpSpPr>
            <p:grpSpPr bwMode="auto">
              <a:xfrm>
                <a:off x="1448" y="3260"/>
                <a:ext cx="464" cy="212"/>
                <a:chOff x="1448" y="3260"/>
                <a:chExt cx="464" cy="212"/>
              </a:xfrm>
            </p:grpSpPr>
            <p:sp>
              <p:nvSpPr>
                <p:cNvPr id="1200220" name="Rectangle 92"/>
                <p:cNvSpPr>
                  <a:spLocks noChangeArrowheads="1"/>
                </p:cNvSpPr>
                <p:nvPr/>
              </p:nvSpPr>
              <p:spPr bwMode="auto">
                <a:xfrm>
                  <a:off x="1448" y="3272"/>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221" name="Rectangle 93"/>
                <p:cNvSpPr>
                  <a:spLocks noChangeArrowheads="1"/>
                </p:cNvSpPr>
                <p:nvPr/>
              </p:nvSpPr>
              <p:spPr bwMode="auto">
                <a:xfrm>
                  <a:off x="1594" y="3260"/>
                  <a:ext cx="293"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Exec</a:t>
                  </a:r>
                </a:p>
              </p:txBody>
            </p:sp>
          </p:grpSp>
          <p:grpSp>
            <p:nvGrpSpPr>
              <p:cNvPr id="19" name="Group 94"/>
              <p:cNvGrpSpPr>
                <a:grpSpLocks/>
              </p:cNvGrpSpPr>
              <p:nvPr/>
            </p:nvGrpSpPr>
            <p:grpSpPr bwMode="auto">
              <a:xfrm>
                <a:off x="1928" y="3260"/>
                <a:ext cx="464" cy="212"/>
                <a:chOff x="1928" y="3260"/>
                <a:chExt cx="464" cy="212"/>
              </a:xfrm>
            </p:grpSpPr>
            <p:sp>
              <p:nvSpPr>
                <p:cNvPr id="1200223" name="Rectangle 95"/>
                <p:cNvSpPr>
                  <a:spLocks noChangeArrowheads="1"/>
                </p:cNvSpPr>
                <p:nvPr/>
              </p:nvSpPr>
              <p:spPr bwMode="auto">
                <a:xfrm>
                  <a:off x="1928" y="3272"/>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224" name="Rectangle 96"/>
                <p:cNvSpPr>
                  <a:spLocks noChangeArrowheads="1"/>
                </p:cNvSpPr>
                <p:nvPr/>
              </p:nvSpPr>
              <p:spPr bwMode="auto">
                <a:xfrm>
                  <a:off x="2059" y="3260"/>
                  <a:ext cx="302"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Mem</a:t>
                  </a:r>
                </a:p>
              </p:txBody>
            </p:sp>
          </p:grpSp>
          <p:grpSp>
            <p:nvGrpSpPr>
              <p:cNvPr id="20" name="Group 97"/>
              <p:cNvGrpSpPr>
                <a:grpSpLocks/>
              </p:cNvGrpSpPr>
              <p:nvPr/>
            </p:nvGrpSpPr>
            <p:grpSpPr bwMode="auto">
              <a:xfrm>
                <a:off x="2408" y="3260"/>
                <a:ext cx="464" cy="212"/>
                <a:chOff x="2408" y="3260"/>
                <a:chExt cx="464" cy="212"/>
              </a:xfrm>
            </p:grpSpPr>
            <p:sp>
              <p:nvSpPr>
                <p:cNvPr id="1200226" name="Rectangle 98"/>
                <p:cNvSpPr>
                  <a:spLocks noChangeArrowheads="1"/>
                </p:cNvSpPr>
                <p:nvPr/>
              </p:nvSpPr>
              <p:spPr bwMode="auto">
                <a:xfrm>
                  <a:off x="2408" y="3272"/>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227" name="Rectangle 99"/>
                <p:cNvSpPr>
                  <a:spLocks noChangeArrowheads="1"/>
                </p:cNvSpPr>
                <p:nvPr/>
              </p:nvSpPr>
              <p:spPr bwMode="auto">
                <a:xfrm>
                  <a:off x="2574" y="3260"/>
                  <a:ext cx="239" cy="212"/>
                </a:xfrm>
                <a:prstGeom prst="rect">
                  <a:avLst/>
                </a:prstGeom>
                <a:noFill/>
                <a:ln w="12700">
                  <a:noFill/>
                  <a:miter lim="800000"/>
                  <a:headEnd/>
                  <a:tailEnd/>
                </a:ln>
                <a:effectLst/>
              </p:spPr>
              <p:txBody>
                <a:bodyPr wrap="none" lIns="90488" tIns="44450" rIns="90488" bIns="44450">
                  <a:spAutoFit/>
                </a:bodyPr>
                <a:lstStyle/>
                <a:p>
                  <a:r>
                    <a:rPr lang="en-US" sz="1600" b="1" dirty="0">
                      <a:solidFill>
                        <a:schemeClr val="tx1"/>
                      </a:solidFill>
                    </a:rPr>
                    <a:t>W</a:t>
                  </a:r>
                  <a:r>
                    <a:rPr lang="en-US" sz="1600" b="1" dirty="0">
                      <a:solidFill>
                        <a:srgbClr val="FF0000"/>
                      </a:solidFill>
                    </a:rPr>
                    <a:t>B</a:t>
                  </a:r>
                </a:p>
              </p:txBody>
            </p:sp>
          </p:grpSp>
        </p:grpSp>
        <p:sp>
          <p:nvSpPr>
            <p:cNvPr id="1200243" name="Rectangle 115"/>
            <p:cNvSpPr>
              <a:spLocks noChangeArrowheads="1"/>
            </p:cNvSpPr>
            <p:nvPr/>
          </p:nvSpPr>
          <p:spPr bwMode="auto">
            <a:xfrm>
              <a:off x="349" y="2996"/>
              <a:ext cx="2879" cy="250"/>
            </a:xfrm>
            <a:prstGeom prst="rect">
              <a:avLst/>
            </a:prstGeom>
            <a:noFill/>
            <a:ln w="12700">
              <a:noFill/>
              <a:miter lim="800000"/>
              <a:headEnd/>
              <a:tailEnd/>
            </a:ln>
            <a:effectLst/>
          </p:spPr>
          <p:txBody>
            <a:bodyPr wrap="square" lIns="90488" tIns="44450" rIns="90488" bIns="44450">
              <a:spAutoFit/>
            </a:bodyPr>
            <a:lstStyle/>
            <a:p>
              <a:pPr algn="l"/>
              <a:r>
                <a:rPr lang="en-US" sz="2000" b="1" dirty="0">
                  <a:solidFill>
                    <a:srgbClr val="FF0000"/>
                  </a:solidFill>
                </a:rPr>
                <a:t>Pipeline </a:t>
              </a:r>
              <a:r>
                <a:rPr lang="en-US" sz="2000" b="1" dirty="0" smtClean="0">
                  <a:solidFill>
                    <a:srgbClr val="FF0000"/>
                  </a:solidFill>
                </a:rPr>
                <a:t>Implementation (CC = 200 </a:t>
              </a:r>
              <a:r>
                <a:rPr lang="en-US" sz="2000" b="1" dirty="0" err="1" smtClean="0">
                  <a:solidFill>
                    <a:srgbClr val="FF0000"/>
                  </a:solidFill>
                </a:rPr>
                <a:t>ps</a:t>
              </a:r>
              <a:r>
                <a:rPr lang="en-US" sz="2000" b="1" dirty="0" smtClean="0">
                  <a:solidFill>
                    <a:srgbClr val="FF0000"/>
                  </a:solidFill>
                </a:rPr>
                <a:t>):</a:t>
              </a:r>
              <a:endParaRPr lang="en-US" sz="2000" b="1" dirty="0">
                <a:solidFill>
                  <a:srgbClr val="FF0000"/>
                </a:solidFill>
              </a:endParaRPr>
            </a:p>
          </p:txBody>
        </p:sp>
        <p:grpSp>
          <p:nvGrpSpPr>
            <p:cNvPr id="21" name="Group 116"/>
            <p:cNvGrpSpPr>
              <a:grpSpLocks/>
            </p:cNvGrpSpPr>
            <p:nvPr/>
          </p:nvGrpSpPr>
          <p:grpSpPr bwMode="auto">
            <a:xfrm>
              <a:off x="968" y="3548"/>
              <a:ext cx="2384" cy="212"/>
              <a:chOff x="968" y="3548"/>
              <a:chExt cx="2384" cy="212"/>
            </a:xfrm>
          </p:grpSpPr>
          <p:grpSp>
            <p:nvGrpSpPr>
              <p:cNvPr id="22" name="Group 117"/>
              <p:cNvGrpSpPr>
                <a:grpSpLocks/>
              </p:cNvGrpSpPr>
              <p:nvPr/>
            </p:nvGrpSpPr>
            <p:grpSpPr bwMode="auto">
              <a:xfrm>
                <a:off x="968" y="3548"/>
                <a:ext cx="518" cy="212"/>
                <a:chOff x="968" y="3548"/>
                <a:chExt cx="518" cy="212"/>
              </a:xfrm>
            </p:grpSpPr>
            <p:sp>
              <p:nvSpPr>
                <p:cNvPr id="1200246" name="Rectangle 118"/>
                <p:cNvSpPr>
                  <a:spLocks noChangeArrowheads="1"/>
                </p:cNvSpPr>
                <p:nvPr/>
              </p:nvSpPr>
              <p:spPr bwMode="auto">
                <a:xfrm>
                  <a:off x="968" y="3560"/>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247" name="Rectangle 119"/>
                <p:cNvSpPr>
                  <a:spLocks noChangeArrowheads="1"/>
                </p:cNvSpPr>
                <p:nvPr/>
              </p:nvSpPr>
              <p:spPr bwMode="auto">
                <a:xfrm>
                  <a:off x="1129" y="3548"/>
                  <a:ext cx="357"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IFetch</a:t>
                  </a:r>
                </a:p>
              </p:txBody>
            </p:sp>
          </p:grpSp>
          <p:grpSp>
            <p:nvGrpSpPr>
              <p:cNvPr id="23" name="Group 120"/>
              <p:cNvGrpSpPr>
                <a:grpSpLocks/>
              </p:cNvGrpSpPr>
              <p:nvPr/>
            </p:nvGrpSpPr>
            <p:grpSpPr bwMode="auto">
              <a:xfrm>
                <a:off x="1448" y="3548"/>
                <a:ext cx="464" cy="212"/>
                <a:chOff x="1448" y="3548"/>
                <a:chExt cx="464" cy="212"/>
              </a:xfrm>
            </p:grpSpPr>
            <p:sp>
              <p:nvSpPr>
                <p:cNvPr id="1200249" name="Rectangle 121"/>
                <p:cNvSpPr>
                  <a:spLocks noChangeArrowheads="1"/>
                </p:cNvSpPr>
                <p:nvPr/>
              </p:nvSpPr>
              <p:spPr bwMode="auto">
                <a:xfrm>
                  <a:off x="1448" y="3560"/>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250" name="Rectangle 122"/>
                <p:cNvSpPr>
                  <a:spLocks noChangeArrowheads="1"/>
                </p:cNvSpPr>
                <p:nvPr/>
              </p:nvSpPr>
              <p:spPr bwMode="auto">
                <a:xfrm>
                  <a:off x="1618" y="3548"/>
                  <a:ext cx="253"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Dec</a:t>
                  </a:r>
                </a:p>
              </p:txBody>
            </p:sp>
          </p:grpSp>
          <p:grpSp>
            <p:nvGrpSpPr>
              <p:cNvPr id="24" name="Group 123"/>
              <p:cNvGrpSpPr>
                <a:grpSpLocks/>
              </p:cNvGrpSpPr>
              <p:nvPr/>
            </p:nvGrpSpPr>
            <p:grpSpPr bwMode="auto">
              <a:xfrm>
                <a:off x="1928" y="3548"/>
                <a:ext cx="464" cy="212"/>
                <a:chOff x="1928" y="3548"/>
                <a:chExt cx="464" cy="212"/>
              </a:xfrm>
            </p:grpSpPr>
            <p:sp>
              <p:nvSpPr>
                <p:cNvPr id="1200252" name="Rectangle 124"/>
                <p:cNvSpPr>
                  <a:spLocks noChangeArrowheads="1"/>
                </p:cNvSpPr>
                <p:nvPr/>
              </p:nvSpPr>
              <p:spPr bwMode="auto">
                <a:xfrm>
                  <a:off x="1928" y="3560"/>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253" name="Rectangle 125"/>
                <p:cNvSpPr>
                  <a:spLocks noChangeArrowheads="1"/>
                </p:cNvSpPr>
                <p:nvPr/>
              </p:nvSpPr>
              <p:spPr bwMode="auto">
                <a:xfrm>
                  <a:off x="2074" y="3548"/>
                  <a:ext cx="293"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Exec</a:t>
                  </a:r>
                </a:p>
              </p:txBody>
            </p:sp>
          </p:grpSp>
          <p:grpSp>
            <p:nvGrpSpPr>
              <p:cNvPr id="25" name="Group 126"/>
              <p:cNvGrpSpPr>
                <a:grpSpLocks/>
              </p:cNvGrpSpPr>
              <p:nvPr/>
            </p:nvGrpSpPr>
            <p:grpSpPr bwMode="auto">
              <a:xfrm>
                <a:off x="2408" y="3548"/>
                <a:ext cx="464" cy="212"/>
                <a:chOff x="2408" y="3548"/>
                <a:chExt cx="464" cy="212"/>
              </a:xfrm>
            </p:grpSpPr>
            <p:sp>
              <p:nvSpPr>
                <p:cNvPr id="1200255" name="Rectangle 127"/>
                <p:cNvSpPr>
                  <a:spLocks noChangeArrowheads="1"/>
                </p:cNvSpPr>
                <p:nvPr/>
              </p:nvSpPr>
              <p:spPr bwMode="auto">
                <a:xfrm>
                  <a:off x="2408" y="3560"/>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256" name="Rectangle 128"/>
                <p:cNvSpPr>
                  <a:spLocks noChangeArrowheads="1"/>
                </p:cNvSpPr>
                <p:nvPr/>
              </p:nvSpPr>
              <p:spPr bwMode="auto">
                <a:xfrm>
                  <a:off x="2539" y="3548"/>
                  <a:ext cx="302" cy="212"/>
                </a:xfrm>
                <a:prstGeom prst="rect">
                  <a:avLst/>
                </a:prstGeom>
                <a:noFill/>
                <a:ln w="12700">
                  <a:noFill/>
                  <a:miter lim="800000"/>
                  <a:headEnd/>
                  <a:tailEnd/>
                </a:ln>
                <a:effectLst/>
              </p:spPr>
              <p:txBody>
                <a:bodyPr wrap="none" lIns="90488" tIns="44450" rIns="90488" bIns="44450">
                  <a:spAutoFit/>
                </a:bodyPr>
                <a:lstStyle/>
                <a:p>
                  <a:r>
                    <a:rPr lang="en-US" sz="1600" b="1" dirty="0" err="1">
                      <a:solidFill>
                        <a:schemeClr val="tx1"/>
                      </a:solidFill>
                    </a:rPr>
                    <a:t>Mem</a:t>
                  </a:r>
                  <a:endParaRPr lang="en-US" sz="1600" b="1" dirty="0">
                    <a:solidFill>
                      <a:schemeClr val="tx1"/>
                    </a:solidFill>
                  </a:endParaRPr>
                </a:p>
              </p:txBody>
            </p:sp>
          </p:grpSp>
          <p:grpSp>
            <p:nvGrpSpPr>
              <p:cNvPr id="26" name="Group 129"/>
              <p:cNvGrpSpPr>
                <a:grpSpLocks/>
              </p:cNvGrpSpPr>
              <p:nvPr/>
            </p:nvGrpSpPr>
            <p:grpSpPr bwMode="auto">
              <a:xfrm>
                <a:off x="2888" y="3548"/>
                <a:ext cx="464" cy="212"/>
                <a:chOff x="2888" y="3548"/>
                <a:chExt cx="464" cy="212"/>
              </a:xfrm>
            </p:grpSpPr>
            <p:sp>
              <p:nvSpPr>
                <p:cNvPr id="1200258" name="Rectangle 130"/>
                <p:cNvSpPr>
                  <a:spLocks noChangeArrowheads="1"/>
                </p:cNvSpPr>
                <p:nvPr/>
              </p:nvSpPr>
              <p:spPr bwMode="auto">
                <a:xfrm>
                  <a:off x="2888" y="3560"/>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259" name="Rectangle 131"/>
                <p:cNvSpPr>
                  <a:spLocks noChangeArrowheads="1"/>
                </p:cNvSpPr>
                <p:nvPr/>
              </p:nvSpPr>
              <p:spPr bwMode="auto">
                <a:xfrm>
                  <a:off x="3051" y="3548"/>
                  <a:ext cx="239" cy="212"/>
                </a:xfrm>
                <a:prstGeom prst="rect">
                  <a:avLst/>
                </a:prstGeom>
                <a:noFill/>
                <a:ln w="12700">
                  <a:noFill/>
                  <a:miter lim="800000"/>
                  <a:headEnd/>
                  <a:tailEnd/>
                </a:ln>
                <a:effectLst/>
              </p:spPr>
              <p:txBody>
                <a:bodyPr wrap="none" lIns="90488" tIns="44450" rIns="90488" bIns="44450">
                  <a:spAutoFit/>
                </a:bodyPr>
                <a:lstStyle/>
                <a:p>
                  <a:r>
                    <a:rPr lang="en-US" sz="1600" b="1"/>
                    <a:t>WB</a:t>
                  </a:r>
                </a:p>
              </p:txBody>
            </p:sp>
          </p:grpSp>
        </p:grpSp>
        <p:sp>
          <p:nvSpPr>
            <p:cNvPr id="1200260" name="Rectangle 132"/>
            <p:cNvSpPr>
              <a:spLocks noChangeArrowheads="1"/>
            </p:cNvSpPr>
            <p:nvPr/>
          </p:nvSpPr>
          <p:spPr bwMode="auto">
            <a:xfrm>
              <a:off x="644" y="3552"/>
              <a:ext cx="203"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latin typeface="Courier New" pitchFamily="49" charset="0"/>
                </a:rPr>
                <a:t>sw</a:t>
              </a:r>
            </a:p>
          </p:txBody>
        </p:sp>
        <p:grpSp>
          <p:nvGrpSpPr>
            <p:cNvPr id="27" name="Group 162"/>
            <p:cNvGrpSpPr>
              <a:grpSpLocks/>
            </p:cNvGrpSpPr>
            <p:nvPr/>
          </p:nvGrpSpPr>
          <p:grpSpPr bwMode="auto">
            <a:xfrm>
              <a:off x="1448" y="3836"/>
              <a:ext cx="2384" cy="212"/>
              <a:chOff x="1496" y="3836"/>
              <a:chExt cx="2384" cy="212"/>
            </a:xfrm>
          </p:grpSpPr>
          <p:grpSp>
            <p:nvGrpSpPr>
              <p:cNvPr id="28" name="Group 163"/>
              <p:cNvGrpSpPr>
                <a:grpSpLocks/>
              </p:cNvGrpSpPr>
              <p:nvPr/>
            </p:nvGrpSpPr>
            <p:grpSpPr bwMode="auto">
              <a:xfrm>
                <a:off x="1496" y="3836"/>
                <a:ext cx="518" cy="212"/>
                <a:chOff x="1496" y="3836"/>
                <a:chExt cx="518" cy="212"/>
              </a:xfrm>
            </p:grpSpPr>
            <p:sp>
              <p:nvSpPr>
                <p:cNvPr id="1200292" name="Rectangle 164"/>
                <p:cNvSpPr>
                  <a:spLocks noChangeArrowheads="1"/>
                </p:cNvSpPr>
                <p:nvPr/>
              </p:nvSpPr>
              <p:spPr bwMode="auto">
                <a:xfrm>
                  <a:off x="1496" y="3848"/>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293" name="Rectangle 165"/>
                <p:cNvSpPr>
                  <a:spLocks noChangeArrowheads="1"/>
                </p:cNvSpPr>
                <p:nvPr/>
              </p:nvSpPr>
              <p:spPr bwMode="auto">
                <a:xfrm>
                  <a:off x="1657" y="3836"/>
                  <a:ext cx="357"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IFetch</a:t>
                  </a:r>
                </a:p>
              </p:txBody>
            </p:sp>
          </p:grpSp>
          <p:grpSp>
            <p:nvGrpSpPr>
              <p:cNvPr id="29" name="Group 166"/>
              <p:cNvGrpSpPr>
                <a:grpSpLocks/>
              </p:cNvGrpSpPr>
              <p:nvPr/>
            </p:nvGrpSpPr>
            <p:grpSpPr bwMode="auto">
              <a:xfrm>
                <a:off x="1976" y="3836"/>
                <a:ext cx="464" cy="212"/>
                <a:chOff x="1976" y="3836"/>
                <a:chExt cx="464" cy="212"/>
              </a:xfrm>
            </p:grpSpPr>
            <p:sp>
              <p:nvSpPr>
                <p:cNvPr id="1200295" name="Rectangle 167"/>
                <p:cNvSpPr>
                  <a:spLocks noChangeArrowheads="1"/>
                </p:cNvSpPr>
                <p:nvPr/>
              </p:nvSpPr>
              <p:spPr bwMode="auto">
                <a:xfrm>
                  <a:off x="1976" y="3848"/>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296" name="Rectangle 168"/>
                <p:cNvSpPr>
                  <a:spLocks noChangeArrowheads="1"/>
                </p:cNvSpPr>
                <p:nvPr/>
              </p:nvSpPr>
              <p:spPr bwMode="auto">
                <a:xfrm>
                  <a:off x="2146" y="3836"/>
                  <a:ext cx="253"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Dec</a:t>
                  </a:r>
                </a:p>
              </p:txBody>
            </p:sp>
          </p:grpSp>
          <p:grpSp>
            <p:nvGrpSpPr>
              <p:cNvPr id="30" name="Group 169"/>
              <p:cNvGrpSpPr>
                <a:grpSpLocks/>
              </p:cNvGrpSpPr>
              <p:nvPr/>
            </p:nvGrpSpPr>
            <p:grpSpPr bwMode="auto">
              <a:xfrm>
                <a:off x="2456" y="3836"/>
                <a:ext cx="464" cy="212"/>
                <a:chOff x="2456" y="3836"/>
                <a:chExt cx="464" cy="212"/>
              </a:xfrm>
            </p:grpSpPr>
            <p:sp>
              <p:nvSpPr>
                <p:cNvPr id="1200298" name="Rectangle 170"/>
                <p:cNvSpPr>
                  <a:spLocks noChangeArrowheads="1"/>
                </p:cNvSpPr>
                <p:nvPr/>
              </p:nvSpPr>
              <p:spPr bwMode="auto">
                <a:xfrm>
                  <a:off x="2456" y="3848"/>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299" name="Rectangle 171"/>
                <p:cNvSpPr>
                  <a:spLocks noChangeArrowheads="1"/>
                </p:cNvSpPr>
                <p:nvPr/>
              </p:nvSpPr>
              <p:spPr bwMode="auto">
                <a:xfrm>
                  <a:off x="2602" y="3836"/>
                  <a:ext cx="293"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Exec</a:t>
                  </a:r>
                </a:p>
              </p:txBody>
            </p:sp>
          </p:grpSp>
          <p:grpSp>
            <p:nvGrpSpPr>
              <p:cNvPr id="31" name="Group 172"/>
              <p:cNvGrpSpPr>
                <a:grpSpLocks/>
              </p:cNvGrpSpPr>
              <p:nvPr/>
            </p:nvGrpSpPr>
            <p:grpSpPr bwMode="auto">
              <a:xfrm>
                <a:off x="2936" y="3836"/>
                <a:ext cx="464" cy="212"/>
                <a:chOff x="2936" y="3836"/>
                <a:chExt cx="464" cy="212"/>
              </a:xfrm>
            </p:grpSpPr>
            <p:sp>
              <p:nvSpPr>
                <p:cNvPr id="1200301" name="Rectangle 173"/>
                <p:cNvSpPr>
                  <a:spLocks noChangeArrowheads="1"/>
                </p:cNvSpPr>
                <p:nvPr/>
              </p:nvSpPr>
              <p:spPr bwMode="auto">
                <a:xfrm>
                  <a:off x="2936" y="3848"/>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302" name="Rectangle 174"/>
                <p:cNvSpPr>
                  <a:spLocks noChangeArrowheads="1"/>
                </p:cNvSpPr>
                <p:nvPr/>
              </p:nvSpPr>
              <p:spPr bwMode="auto">
                <a:xfrm>
                  <a:off x="3067" y="3836"/>
                  <a:ext cx="302" cy="212"/>
                </a:xfrm>
                <a:prstGeom prst="rect">
                  <a:avLst/>
                </a:prstGeom>
                <a:noFill/>
                <a:ln w="12700">
                  <a:noFill/>
                  <a:miter lim="800000"/>
                  <a:headEnd/>
                  <a:tailEnd/>
                </a:ln>
                <a:effectLst/>
              </p:spPr>
              <p:txBody>
                <a:bodyPr wrap="none" lIns="90488" tIns="44450" rIns="90488" bIns="44450">
                  <a:spAutoFit/>
                </a:bodyPr>
                <a:lstStyle/>
                <a:p>
                  <a:r>
                    <a:rPr lang="en-US" sz="1600" b="1"/>
                    <a:t>Mem</a:t>
                  </a:r>
                </a:p>
              </p:txBody>
            </p:sp>
          </p:grpSp>
          <p:grpSp>
            <p:nvGrpSpPr>
              <p:cNvPr id="1200212" name="Group 175"/>
              <p:cNvGrpSpPr>
                <a:grpSpLocks/>
              </p:cNvGrpSpPr>
              <p:nvPr/>
            </p:nvGrpSpPr>
            <p:grpSpPr bwMode="auto">
              <a:xfrm>
                <a:off x="3416" y="3836"/>
                <a:ext cx="464" cy="212"/>
                <a:chOff x="3416" y="3836"/>
                <a:chExt cx="464" cy="212"/>
              </a:xfrm>
            </p:grpSpPr>
            <p:sp>
              <p:nvSpPr>
                <p:cNvPr id="1200304" name="Rectangle 176"/>
                <p:cNvSpPr>
                  <a:spLocks noChangeArrowheads="1"/>
                </p:cNvSpPr>
                <p:nvPr/>
              </p:nvSpPr>
              <p:spPr bwMode="auto">
                <a:xfrm>
                  <a:off x="3416" y="3848"/>
                  <a:ext cx="464" cy="176"/>
                </a:xfrm>
                <a:prstGeom prst="rect">
                  <a:avLst/>
                </a:prstGeom>
                <a:noFill/>
                <a:ln w="25400">
                  <a:solidFill>
                    <a:schemeClr val="tx1"/>
                  </a:solidFill>
                  <a:miter lim="800000"/>
                  <a:headEnd/>
                  <a:tailEnd/>
                </a:ln>
                <a:effectLst/>
              </p:spPr>
              <p:txBody>
                <a:bodyPr wrap="none" anchor="ctr"/>
                <a:lstStyle/>
                <a:p>
                  <a:endParaRPr lang="en-US"/>
                </a:p>
              </p:txBody>
            </p:sp>
            <p:sp>
              <p:nvSpPr>
                <p:cNvPr id="1200305" name="Rectangle 177"/>
                <p:cNvSpPr>
                  <a:spLocks noChangeArrowheads="1"/>
                </p:cNvSpPr>
                <p:nvPr/>
              </p:nvSpPr>
              <p:spPr bwMode="auto">
                <a:xfrm>
                  <a:off x="3582" y="3836"/>
                  <a:ext cx="239" cy="212"/>
                </a:xfrm>
                <a:prstGeom prst="rect">
                  <a:avLst/>
                </a:prstGeom>
                <a:noFill/>
                <a:ln w="12700">
                  <a:noFill/>
                  <a:miter lim="800000"/>
                  <a:headEnd/>
                  <a:tailEnd/>
                </a:ln>
                <a:effectLst/>
              </p:spPr>
              <p:txBody>
                <a:bodyPr wrap="none" lIns="90488" tIns="44450" rIns="90488" bIns="44450">
                  <a:spAutoFit/>
                </a:bodyPr>
                <a:lstStyle/>
                <a:p>
                  <a:r>
                    <a:rPr lang="en-US" sz="1600" b="1" dirty="0">
                      <a:solidFill>
                        <a:schemeClr val="tx1"/>
                      </a:solidFill>
                    </a:rPr>
                    <a:t>W</a:t>
                  </a:r>
                  <a:r>
                    <a:rPr lang="en-US" sz="1600" b="1" dirty="0">
                      <a:solidFill>
                        <a:srgbClr val="FF0000"/>
                      </a:solidFill>
                    </a:rPr>
                    <a:t>B</a:t>
                  </a:r>
                </a:p>
              </p:txBody>
            </p:sp>
          </p:grpSp>
        </p:grpSp>
        <p:sp>
          <p:nvSpPr>
            <p:cNvPr id="1200306" name="Rectangle 178"/>
            <p:cNvSpPr>
              <a:spLocks noChangeArrowheads="1"/>
            </p:cNvSpPr>
            <p:nvPr/>
          </p:nvSpPr>
          <p:spPr bwMode="auto">
            <a:xfrm>
              <a:off x="1111" y="3840"/>
              <a:ext cx="36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R-type</a:t>
              </a:r>
            </a:p>
          </p:txBody>
        </p:sp>
      </p:grpSp>
      <p:grpSp>
        <p:nvGrpSpPr>
          <p:cNvPr id="1200213" name="Group 197"/>
          <p:cNvGrpSpPr>
            <a:grpSpLocks/>
          </p:cNvGrpSpPr>
          <p:nvPr/>
        </p:nvGrpSpPr>
        <p:grpSpPr bwMode="auto">
          <a:xfrm>
            <a:off x="1182221" y="2387600"/>
            <a:ext cx="9485779" cy="1704975"/>
            <a:chOff x="233" y="456"/>
            <a:chExt cx="5079" cy="1074"/>
          </a:xfrm>
        </p:grpSpPr>
        <p:sp>
          <p:nvSpPr>
            <p:cNvPr id="1200264" name="Line 136"/>
            <p:cNvSpPr>
              <a:spLocks noChangeShapeType="1"/>
            </p:cNvSpPr>
            <p:nvPr/>
          </p:nvSpPr>
          <p:spPr bwMode="auto">
            <a:xfrm>
              <a:off x="248" y="938"/>
              <a:ext cx="224" cy="0"/>
            </a:xfrm>
            <a:prstGeom prst="line">
              <a:avLst/>
            </a:prstGeom>
            <a:noFill/>
            <a:ln w="25400">
              <a:solidFill>
                <a:schemeClr val="tx1"/>
              </a:solidFill>
              <a:round/>
              <a:headEnd/>
              <a:tailEnd/>
            </a:ln>
            <a:effectLst/>
          </p:spPr>
          <p:txBody>
            <a:bodyPr wrap="none" anchor="ctr"/>
            <a:lstStyle/>
            <a:p>
              <a:endParaRPr lang="en-US"/>
            </a:p>
          </p:txBody>
        </p:sp>
        <p:sp>
          <p:nvSpPr>
            <p:cNvPr id="1200265" name="Line 137"/>
            <p:cNvSpPr>
              <a:spLocks noChangeShapeType="1"/>
            </p:cNvSpPr>
            <p:nvPr/>
          </p:nvSpPr>
          <p:spPr bwMode="auto">
            <a:xfrm>
              <a:off x="480" y="946"/>
              <a:ext cx="0" cy="128"/>
            </a:xfrm>
            <a:prstGeom prst="line">
              <a:avLst/>
            </a:prstGeom>
            <a:noFill/>
            <a:ln w="25400">
              <a:solidFill>
                <a:schemeClr val="tx1"/>
              </a:solidFill>
              <a:round/>
              <a:headEnd/>
              <a:tailEnd/>
            </a:ln>
            <a:effectLst/>
          </p:spPr>
          <p:txBody>
            <a:bodyPr wrap="none" anchor="ctr"/>
            <a:lstStyle/>
            <a:p>
              <a:endParaRPr lang="en-US"/>
            </a:p>
          </p:txBody>
        </p:sp>
        <p:sp>
          <p:nvSpPr>
            <p:cNvPr id="1200268" name="Line 140"/>
            <p:cNvSpPr>
              <a:spLocks noChangeShapeType="1"/>
            </p:cNvSpPr>
            <p:nvPr/>
          </p:nvSpPr>
          <p:spPr bwMode="auto">
            <a:xfrm>
              <a:off x="2736" y="946"/>
              <a:ext cx="0" cy="128"/>
            </a:xfrm>
            <a:prstGeom prst="line">
              <a:avLst/>
            </a:prstGeom>
            <a:noFill/>
            <a:ln w="25400">
              <a:solidFill>
                <a:schemeClr val="tx1"/>
              </a:solidFill>
              <a:round/>
              <a:headEnd/>
              <a:tailEnd/>
            </a:ln>
            <a:effectLst/>
          </p:spPr>
          <p:txBody>
            <a:bodyPr wrap="none" anchor="ctr"/>
            <a:lstStyle/>
            <a:p>
              <a:endParaRPr lang="en-US"/>
            </a:p>
          </p:txBody>
        </p:sp>
        <p:sp>
          <p:nvSpPr>
            <p:cNvPr id="1200270" name="Line 142"/>
            <p:cNvSpPr>
              <a:spLocks noChangeShapeType="1"/>
            </p:cNvSpPr>
            <p:nvPr/>
          </p:nvSpPr>
          <p:spPr bwMode="auto">
            <a:xfrm>
              <a:off x="5088" y="946"/>
              <a:ext cx="0" cy="128"/>
            </a:xfrm>
            <a:prstGeom prst="line">
              <a:avLst/>
            </a:prstGeom>
            <a:noFill/>
            <a:ln w="25400">
              <a:solidFill>
                <a:schemeClr val="tx1"/>
              </a:solidFill>
              <a:round/>
              <a:headEnd/>
              <a:tailEnd/>
            </a:ln>
            <a:effectLst/>
          </p:spPr>
          <p:txBody>
            <a:bodyPr wrap="none" anchor="ctr"/>
            <a:lstStyle/>
            <a:p>
              <a:endParaRPr lang="en-US"/>
            </a:p>
          </p:txBody>
        </p:sp>
        <p:sp>
          <p:nvSpPr>
            <p:cNvPr id="1200271" name="Line 143"/>
            <p:cNvSpPr>
              <a:spLocks noChangeShapeType="1"/>
            </p:cNvSpPr>
            <p:nvPr/>
          </p:nvSpPr>
          <p:spPr bwMode="auto">
            <a:xfrm>
              <a:off x="488" y="1082"/>
              <a:ext cx="1184" cy="0"/>
            </a:xfrm>
            <a:prstGeom prst="line">
              <a:avLst/>
            </a:prstGeom>
            <a:noFill/>
            <a:ln w="25400">
              <a:solidFill>
                <a:schemeClr val="tx1"/>
              </a:solidFill>
              <a:round/>
              <a:headEnd/>
              <a:tailEnd/>
            </a:ln>
            <a:effectLst/>
          </p:spPr>
          <p:txBody>
            <a:bodyPr wrap="none" anchor="ctr"/>
            <a:lstStyle/>
            <a:p>
              <a:endParaRPr lang="en-US"/>
            </a:p>
          </p:txBody>
        </p:sp>
        <p:sp>
          <p:nvSpPr>
            <p:cNvPr id="1200272" name="Line 144"/>
            <p:cNvSpPr>
              <a:spLocks noChangeShapeType="1"/>
            </p:cNvSpPr>
            <p:nvPr/>
          </p:nvSpPr>
          <p:spPr bwMode="auto">
            <a:xfrm>
              <a:off x="1688" y="938"/>
              <a:ext cx="1040" cy="0"/>
            </a:xfrm>
            <a:prstGeom prst="line">
              <a:avLst/>
            </a:prstGeom>
            <a:noFill/>
            <a:ln w="25400">
              <a:solidFill>
                <a:schemeClr val="tx1"/>
              </a:solidFill>
              <a:round/>
              <a:headEnd/>
              <a:tailEnd/>
            </a:ln>
            <a:effectLst/>
          </p:spPr>
          <p:txBody>
            <a:bodyPr wrap="none" anchor="ctr"/>
            <a:lstStyle/>
            <a:p>
              <a:endParaRPr lang="en-US"/>
            </a:p>
          </p:txBody>
        </p:sp>
        <p:sp>
          <p:nvSpPr>
            <p:cNvPr id="1200273" name="Line 145"/>
            <p:cNvSpPr>
              <a:spLocks noChangeShapeType="1"/>
            </p:cNvSpPr>
            <p:nvPr/>
          </p:nvSpPr>
          <p:spPr bwMode="auto">
            <a:xfrm>
              <a:off x="1680" y="946"/>
              <a:ext cx="0" cy="128"/>
            </a:xfrm>
            <a:prstGeom prst="line">
              <a:avLst/>
            </a:prstGeom>
            <a:noFill/>
            <a:ln w="25400">
              <a:solidFill>
                <a:schemeClr val="tx1"/>
              </a:solidFill>
              <a:round/>
              <a:headEnd/>
              <a:tailEnd/>
            </a:ln>
            <a:effectLst/>
          </p:spPr>
          <p:txBody>
            <a:bodyPr wrap="none" anchor="ctr"/>
            <a:lstStyle/>
            <a:p>
              <a:endParaRPr lang="en-US"/>
            </a:p>
          </p:txBody>
        </p:sp>
        <p:sp>
          <p:nvSpPr>
            <p:cNvPr id="1200274" name="Line 146"/>
            <p:cNvSpPr>
              <a:spLocks noChangeShapeType="1"/>
            </p:cNvSpPr>
            <p:nvPr/>
          </p:nvSpPr>
          <p:spPr bwMode="auto">
            <a:xfrm>
              <a:off x="2744" y="1082"/>
              <a:ext cx="1184" cy="0"/>
            </a:xfrm>
            <a:prstGeom prst="line">
              <a:avLst/>
            </a:prstGeom>
            <a:noFill/>
            <a:ln w="25400">
              <a:solidFill>
                <a:schemeClr val="tx1"/>
              </a:solidFill>
              <a:round/>
              <a:headEnd/>
              <a:tailEnd/>
            </a:ln>
            <a:effectLst/>
          </p:spPr>
          <p:txBody>
            <a:bodyPr wrap="none" anchor="ctr"/>
            <a:lstStyle/>
            <a:p>
              <a:endParaRPr lang="en-US"/>
            </a:p>
          </p:txBody>
        </p:sp>
        <p:sp>
          <p:nvSpPr>
            <p:cNvPr id="1200275" name="Line 147"/>
            <p:cNvSpPr>
              <a:spLocks noChangeShapeType="1"/>
            </p:cNvSpPr>
            <p:nvPr/>
          </p:nvSpPr>
          <p:spPr bwMode="auto">
            <a:xfrm>
              <a:off x="3944" y="938"/>
              <a:ext cx="1136" cy="0"/>
            </a:xfrm>
            <a:prstGeom prst="line">
              <a:avLst/>
            </a:prstGeom>
            <a:noFill/>
            <a:ln w="25400">
              <a:solidFill>
                <a:schemeClr val="tx1"/>
              </a:solidFill>
              <a:round/>
              <a:headEnd/>
              <a:tailEnd/>
            </a:ln>
            <a:effectLst/>
          </p:spPr>
          <p:txBody>
            <a:bodyPr wrap="none" anchor="ctr"/>
            <a:lstStyle/>
            <a:p>
              <a:endParaRPr lang="en-US"/>
            </a:p>
          </p:txBody>
        </p:sp>
        <p:sp>
          <p:nvSpPr>
            <p:cNvPr id="1200276" name="Line 148"/>
            <p:cNvSpPr>
              <a:spLocks noChangeShapeType="1"/>
            </p:cNvSpPr>
            <p:nvPr/>
          </p:nvSpPr>
          <p:spPr bwMode="auto">
            <a:xfrm>
              <a:off x="3936" y="946"/>
              <a:ext cx="0" cy="128"/>
            </a:xfrm>
            <a:prstGeom prst="line">
              <a:avLst/>
            </a:prstGeom>
            <a:noFill/>
            <a:ln w="25400">
              <a:solidFill>
                <a:schemeClr val="tx1"/>
              </a:solidFill>
              <a:round/>
              <a:headEnd/>
              <a:tailEnd/>
            </a:ln>
            <a:effectLst/>
          </p:spPr>
          <p:txBody>
            <a:bodyPr wrap="none" anchor="ctr"/>
            <a:lstStyle/>
            <a:p>
              <a:endParaRPr lang="en-US"/>
            </a:p>
          </p:txBody>
        </p:sp>
        <p:sp>
          <p:nvSpPr>
            <p:cNvPr id="1200277" name="Line 149"/>
            <p:cNvSpPr>
              <a:spLocks noChangeShapeType="1"/>
            </p:cNvSpPr>
            <p:nvPr/>
          </p:nvSpPr>
          <p:spPr bwMode="auto">
            <a:xfrm>
              <a:off x="5088" y="1082"/>
              <a:ext cx="224" cy="0"/>
            </a:xfrm>
            <a:prstGeom prst="line">
              <a:avLst/>
            </a:prstGeom>
            <a:noFill/>
            <a:ln w="25400">
              <a:solidFill>
                <a:schemeClr val="tx1"/>
              </a:solidFill>
              <a:round/>
              <a:headEnd/>
              <a:tailEnd/>
            </a:ln>
            <a:effectLst/>
          </p:spPr>
          <p:txBody>
            <a:bodyPr wrap="none" anchor="ctr"/>
            <a:lstStyle/>
            <a:p>
              <a:endParaRPr lang="en-US"/>
            </a:p>
          </p:txBody>
        </p:sp>
        <p:sp>
          <p:nvSpPr>
            <p:cNvPr id="1200278" name="Rectangle 150"/>
            <p:cNvSpPr>
              <a:spLocks noChangeArrowheads="1"/>
            </p:cNvSpPr>
            <p:nvPr/>
          </p:nvSpPr>
          <p:spPr bwMode="auto">
            <a:xfrm>
              <a:off x="233" y="934"/>
              <a:ext cx="259"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Clk</a:t>
              </a:r>
            </a:p>
          </p:txBody>
        </p:sp>
        <p:sp>
          <p:nvSpPr>
            <p:cNvPr id="1200279" name="Rectangle 151"/>
            <p:cNvSpPr>
              <a:spLocks noChangeArrowheads="1"/>
            </p:cNvSpPr>
            <p:nvPr/>
          </p:nvSpPr>
          <p:spPr bwMode="auto">
            <a:xfrm>
              <a:off x="362" y="456"/>
              <a:ext cx="3219" cy="444"/>
            </a:xfrm>
            <a:prstGeom prst="rect">
              <a:avLst/>
            </a:prstGeom>
            <a:noFill/>
            <a:ln w="12700">
              <a:noFill/>
              <a:miter lim="800000"/>
              <a:headEnd/>
              <a:tailEnd/>
            </a:ln>
            <a:effectLst/>
          </p:spPr>
          <p:txBody>
            <a:bodyPr wrap="square" lIns="90488" tIns="44450" rIns="90488" bIns="44450">
              <a:spAutoFit/>
            </a:bodyPr>
            <a:lstStyle/>
            <a:p>
              <a:pPr algn="l" rtl="0"/>
              <a:r>
                <a:rPr lang="en-US" sz="2000" b="1" dirty="0">
                  <a:solidFill>
                    <a:srgbClr val="FF0000"/>
                  </a:solidFill>
                </a:rPr>
                <a:t>Single Cycle </a:t>
              </a:r>
              <a:r>
                <a:rPr lang="en-US" sz="2000" b="1" dirty="0" smtClean="0">
                  <a:solidFill>
                    <a:srgbClr val="FF0000"/>
                  </a:solidFill>
                </a:rPr>
                <a:t>Implementation (CC = 800 </a:t>
              </a:r>
              <a:r>
                <a:rPr lang="en-US" sz="2000" b="1" dirty="0" err="1" smtClean="0">
                  <a:solidFill>
                    <a:srgbClr val="FF0000"/>
                  </a:solidFill>
                </a:rPr>
                <a:t>ps</a:t>
              </a:r>
              <a:r>
                <a:rPr lang="en-US" sz="2000" b="1" dirty="0" smtClean="0">
                  <a:solidFill>
                    <a:srgbClr val="FF0000"/>
                  </a:solidFill>
                </a:rPr>
                <a:t>):</a:t>
              </a:r>
            </a:p>
            <a:p>
              <a:pPr algn="l" rtl="0"/>
              <a:endParaRPr lang="en-US" sz="2000" b="1" dirty="0">
                <a:solidFill>
                  <a:srgbClr val="FF0000"/>
                </a:solidFill>
              </a:endParaRPr>
            </a:p>
          </p:txBody>
        </p:sp>
        <p:sp>
          <p:nvSpPr>
            <p:cNvPr id="1200280" name="Rectangle 152"/>
            <p:cNvSpPr>
              <a:spLocks noChangeArrowheads="1"/>
            </p:cNvSpPr>
            <p:nvPr/>
          </p:nvSpPr>
          <p:spPr bwMode="auto">
            <a:xfrm>
              <a:off x="488" y="1330"/>
              <a:ext cx="2240" cy="176"/>
            </a:xfrm>
            <a:prstGeom prst="rect">
              <a:avLst/>
            </a:prstGeom>
            <a:noFill/>
            <a:ln w="25400">
              <a:solidFill>
                <a:schemeClr val="tx1"/>
              </a:solidFill>
              <a:miter lim="800000"/>
              <a:headEnd/>
              <a:tailEnd/>
            </a:ln>
            <a:effectLst/>
          </p:spPr>
          <p:txBody>
            <a:bodyPr wrap="none" anchor="ctr"/>
            <a:lstStyle/>
            <a:p>
              <a:endParaRPr lang="en-US"/>
            </a:p>
          </p:txBody>
        </p:sp>
        <p:sp>
          <p:nvSpPr>
            <p:cNvPr id="1200281" name="Rectangle 153"/>
            <p:cNvSpPr>
              <a:spLocks noChangeArrowheads="1"/>
            </p:cNvSpPr>
            <p:nvPr/>
          </p:nvSpPr>
          <p:spPr bwMode="auto">
            <a:xfrm>
              <a:off x="2744" y="1330"/>
              <a:ext cx="2336" cy="176"/>
            </a:xfrm>
            <a:prstGeom prst="rect">
              <a:avLst/>
            </a:prstGeom>
            <a:noFill/>
            <a:ln w="25400">
              <a:solidFill>
                <a:schemeClr val="tx1"/>
              </a:solidFill>
              <a:miter lim="800000"/>
              <a:headEnd/>
              <a:tailEnd/>
            </a:ln>
            <a:effectLst/>
          </p:spPr>
          <p:txBody>
            <a:bodyPr wrap="none" anchor="ctr"/>
            <a:lstStyle/>
            <a:p>
              <a:endParaRPr lang="en-US"/>
            </a:p>
          </p:txBody>
        </p:sp>
        <p:sp>
          <p:nvSpPr>
            <p:cNvPr id="1200282" name="Rectangle 154"/>
            <p:cNvSpPr>
              <a:spLocks noChangeArrowheads="1"/>
            </p:cNvSpPr>
            <p:nvPr/>
          </p:nvSpPr>
          <p:spPr bwMode="auto">
            <a:xfrm>
              <a:off x="1369" y="1318"/>
              <a:ext cx="230" cy="212"/>
            </a:xfrm>
            <a:prstGeom prst="rect">
              <a:avLst/>
            </a:prstGeom>
            <a:noFill/>
            <a:ln w="12700">
              <a:noFill/>
              <a:miter lim="800000"/>
              <a:headEnd/>
              <a:tailEnd/>
            </a:ln>
            <a:effectLst/>
          </p:spPr>
          <p:txBody>
            <a:bodyPr wrap="none" lIns="90488" tIns="44450" rIns="90488" bIns="44450">
              <a:spAutoFit/>
            </a:bodyPr>
            <a:lstStyle/>
            <a:p>
              <a:r>
                <a:rPr lang="en-US" sz="1600" b="1" dirty="0" err="1">
                  <a:solidFill>
                    <a:schemeClr val="tx1"/>
                  </a:solidFill>
                  <a:latin typeface="Courier New" pitchFamily="49" charset="0"/>
                </a:rPr>
                <a:t>lw</a:t>
              </a:r>
              <a:endParaRPr lang="en-US" sz="1600" b="1" dirty="0">
                <a:solidFill>
                  <a:schemeClr val="tx1"/>
                </a:solidFill>
                <a:latin typeface="Courier New" pitchFamily="49" charset="0"/>
              </a:endParaRPr>
            </a:p>
          </p:txBody>
        </p:sp>
        <p:sp>
          <p:nvSpPr>
            <p:cNvPr id="1200283" name="Rectangle 155"/>
            <p:cNvSpPr>
              <a:spLocks noChangeArrowheads="1"/>
            </p:cNvSpPr>
            <p:nvPr/>
          </p:nvSpPr>
          <p:spPr bwMode="auto">
            <a:xfrm>
              <a:off x="3769" y="1318"/>
              <a:ext cx="23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latin typeface="Courier New" pitchFamily="49" charset="0"/>
                </a:rPr>
                <a:t>sw</a:t>
              </a:r>
            </a:p>
          </p:txBody>
        </p:sp>
        <p:sp>
          <p:nvSpPr>
            <p:cNvPr id="1200284" name="Line 156"/>
            <p:cNvSpPr>
              <a:spLocks noChangeShapeType="1"/>
            </p:cNvSpPr>
            <p:nvPr/>
          </p:nvSpPr>
          <p:spPr bwMode="auto">
            <a:xfrm flipV="1">
              <a:off x="4656" y="1314"/>
              <a:ext cx="0" cy="208"/>
            </a:xfrm>
            <a:prstGeom prst="line">
              <a:avLst/>
            </a:prstGeom>
            <a:noFill/>
            <a:ln w="25400">
              <a:solidFill>
                <a:schemeClr val="tx1"/>
              </a:solidFill>
              <a:prstDash val="sysDot"/>
              <a:round/>
              <a:headEnd/>
              <a:tailEnd/>
            </a:ln>
            <a:effectLst/>
          </p:spPr>
          <p:txBody>
            <a:bodyPr wrap="none" anchor="ctr"/>
            <a:lstStyle/>
            <a:p>
              <a:endParaRPr lang="en-US"/>
            </a:p>
          </p:txBody>
        </p:sp>
        <p:sp>
          <p:nvSpPr>
            <p:cNvPr id="1200285" name="Rectangle 157"/>
            <p:cNvSpPr>
              <a:spLocks noChangeArrowheads="1"/>
            </p:cNvSpPr>
            <p:nvPr/>
          </p:nvSpPr>
          <p:spPr bwMode="auto">
            <a:xfrm>
              <a:off x="4761" y="1318"/>
              <a:ext cx="373" cy="212"/>
            </a:xfrm>
            <a:prstGeom prst="rect">
              <a:avLst/>
            </a:prstGeom>
            <a:noFill/>
            <a:ln w="12700">
              <a:noFill/>
              <a:miter lim="800000"/>
              <a:headEnd/>
              <a:tailEnd/>
            </a:ln>
            <a:effectLst/>
          </p:spPr>
          <p:txBody>
            <a:bodyPr wrap="none" lIns="90488" tIns="44450" rIns="90488" bIns="44450">
              <a:spAutoFit/>
            </a:bodyPr>
            <a:lstStyle/>
            <a:p>
              <a:r>
                <a:rPr lang="en-US" sz="1600" b="1"/>
                <a:t>Waste</a:t>
              </a:r>
            </a:p>
          </p:txBody>
        </p:sp>
        <p:sp>
          <p:nvSpPr>
            <p:cNvPr id="1200307" name="Line 179"/>
            <p:cNvSpPr>
              <a:spLocks noChangeShapeType="1"/>
            </p:cNvSpPr>
            <p:nvPr/>
          </p:nvSpPr>
          <p:spPr bwMode="auto">
            <a:xfrm flipV="1">
              <a:off x="480" y="738"/>
              <a:ext cx="0" cy="208"/>
            </a:xfrm>
            <a:prstGeom prst="line">
              <a:avLst/>
            </a:prstGeom>
            <a:noFill/>
            <a:ln w="25400">
              <a:solidFill>
                <a:schemeClr val="tx1"/>
              </a:solidFill>
              <a:prstDash val="sysDot"/>
              <a:round/>
              <a:headEnd/>
              <a:tailEnd/>
            </a:ln>
            <a:effectLst/>
          </p:spPr>
          <p:txBody>
            <a:bodyPr wrap="none" anchor="ctr"/>
            <a:lstStyle/>
            <a:p>
              <a:endParaRPr lang="en-US"/>
            </a:p>
          </p:txBody>
        </p:sp>
        <p:sp>
          <p:nvSpPr>
            <p:cNvPr id="1200308" name="Rectangle 180"/>
            <p:cNvSpPr>
              <a:spLocks noChangeArrowheads="1"/>
            </p:cNvSpPr>
            <p:nvPr/>
          </p:nvSpPr>
          <p:spPr bwMode="auto">
            <a:xfrm>
              <a:off x="1478" y="742"/>
              <a:ext cx="425" cy="212"/>
            </a:xfrm>
            <a:prstGeom prst="rect">
              <a:avLst/>
            </a:prstGeom>
            <a:noFill/>
            <a:ln w="12700">
              <a:noFill/>
              <a:miter lim="800000"/>
              <a:headEnd/>
              <a:tailEnd/>
            </a:ln>
            <a:effectLst/>
          </p:spPr>
          <p:txBody>
            <a:bodyPr wrap="none" lIns="90488" tIns="44450" rIns="90488" bIns="44450">
              <a:spAutoFit/>
            </a:bodyPr>
            <a:lstStyle/>
            <a:p>
              <a:r>
                <a:rPr lang="en-US" sz="1600" b="1" dirty="0">
                  <a:solidFill>
                    <a:schemeClr val="tx1"/>
                  </a:solidFill>
                </a:rPr>
                <a:t>Cycle 1</a:t>
              </a:r>
            </a:p>
          </p:txBody>
        </p:sp>
        <p:sp>
          <p:nvSpPr>
            <p:cNvPr id="1200309" name="Line 181"/>
            <p:cNvSpPr>
              <a:spLocks noChangeShapeType="1"/>
            </p:cNvSpPr>
            <p:nvPr/>
          </p:nvSpPr>
          <p:spPr bwMode="auto">
            <a:xfrm flipV="1">
              <a:off x="2736" y="738"/>
              <a:ext cx="0" cy="208"/>
            </a:xfrm>
            <a:prstGeom prst="line">
              <a:avLst/>
            </a:prstGeom>
            <a:noFill/>
            <a:ln w="25400">
              <a:solidFill>
                <a:schemeClr val="tx1"/>
              </a:solidFill>
              <a:prstDash val="sysDot"/>
              <a:round/>
              <a:headEnd/>
              <a:tailEnd/>
            </a:ln>
            <a:effectLst/>
          </p:spPr>
          <p:txBody>
            <a:bodyPr wrap="none" anchor="ctr"/>
            <a:lstStyle/>
            <a:p>
              <a:endParaRPr lang="en-US"/>
            </a:p>
          </p:txBody>
        </p:sp>
        <p:sp>
          <p:nvSpPr>
            <p:cNvPr id="1200310" name="Line 182"/>
            <p:cNvSpPr>
              <a:spLocks noChangeShapeType="1"/>
            </p:cNvSpPr>
            <p:nvPr/>
          </p:nvSpPr>
          <p:spPr bwMode="auto">
            <a:xfrm flipV="1">
              <a:off x="5088" y="738"/>
              <a:ext cx="0" cy="208"/>
            </a:xfrm>
            <a:prstGeom prst="line">
              <a:avLst/>
            </a:prstGeom>
            <a:noFill/>
            <a:ln w="25400">
              <a:solidFill>
                <a:schemeClr val="tx1"/>
              </a:solidFill>
              <a:prstDash val="sysDot"/>
              <a:round/>
              <a:headEnd/>
              <a:tailEnd/>
            </a:ln>
            <a:effectLst/>
          </p:spPr>
          <p:txBody>
            <a:bodyPr wrap="none" anchor="ctr"/>
            <a:lstStyle/>
            <a:p>
              <a:endParaRPr lang="en-US"/>
            </a:p>
          </p:txBody>
        </p:sp>
        <p:sp>
          <p:nvSpPr>
            <p:cNvPr id="1200311" name="Rectangle 183"/>
            <p:cNvSpPr>
              <a:spLocks noChangeArrowheads="1"/>
            </p:cNvSpPr>
            <p:nvPr/>
          </p:nvSpPr>
          <p:spPr bwMode="auto">
            <a:xfrm>
              <a:off x="3701" y="742"/>
              <a:ext cx="432" cy="212"/>
            </a:xfrm>
            <a:prstGeom prst="rect">
              <a:avLst/>
            </a:prstGeom>
            <a:noFill/>
            <a:ln w="12700">
              <a:noFill/>
              <a:miter lim="800000"/>
              <a:headEnd/>
              <a:tailEnd/>
            </a:ln>
            <a:effectLst/>
          </p:spPr>
          <p:txBody>
            <a:bodyPr wrap="none" lIns="90488" tIns="44450" rIns="90488" bIns="44450">
              <a:spAutoFit/>
            </a:bodyPr>
            <a:lstStyle/>
            <a:p>
              <a:r>
                <a:rPr lang="en-US" sz="1600" b="1" dirty="0">
                  <a:solidFill>
                    <a:schemeClr val="tx1"/>
                  </a:solidFill>
                </a:rPr>
                <a:t>Cycle 2</a:t>
              </a:r>
            </a:p>
          </p:txBody>
        </p:sp>
        <p:sp>
          <p:nvSpPr>
            <p:cNvPr id="1200312" name="Line 184"/>
            <p:cNvSpPr>
              <a:spLocks noChangeShapeType="1"/>
            </p:cNvSpPr>
            <p:nvPr/>
          </p:nvSpPr>
          <p:spPr bwMode="auto">
            <a:xfrm>
              <a:off x="488" y="842"/>
              <a:ext cx="896" cy="0"/>
            </a:xfrm>
            <a:prstGeom prst="line">
              <a:avLst/>
            </a:prstGeom>
            <a:noFill/>
            <a:ln w="25400">
              <a:solidFill>
                <a:schemeClr val="tx1"/>
              </a:solidFill>
              <a:round/>
              <a:headEnd type="triangle" w="med" len="med"/>
              <a:tailEnd/>
            </a:ln>
            <a:effectLst/>
          </p:spPr>
          <p:txBody>
            <a:bodyPr wrap="none" anchor="ctr"/>
            <a:lstStyle/>
            <a:p>
              <a:endParaRPr lang="en-US"/>
            </a:p>
          </p:txBody>
        </p:sp>
        <p:sp>
          <p:nvSpPr>
            <p:cNvPr id="1200313" name="Line 185"/>
            <p:cNvSpPr>
              <a:spLocks noChangeShapeType="1"/>
            </p:cNvSpPr>
            <p:nvPr/>
          </p:nvSpPr>
          <p:spPr bwMode="auto">
            <a:xfrm>
              <a:off x="2744" y="842"/>
              <a:ext cx="896" cy="0"/>
            </a:xfrm>
            <a:prstGeom prst="line">
              <a:avLst/>
            </a:prstGeom>
            <a:noFill/>
            <a:ln w="25400">
              <a:solidFill>
                <a:schemeClr val="tx1"/>
              </a:solidFill>
              <a:round/>
              <a:headEnd type="triangle" w="med" len="med"/>
              <a:tailEnd/>
            </a:ln>
            <a:effectLst/>
          </p:spPr>
          <p:txBody>
            <a:bodyPr wrap="none" anchor="ctr"/>
            <a:lstStyle/>
            <a:p>
              <a:endParaRPr lang="en-US"/>
            </a:p>
          </p:txBody>
        </p:sp>
        <p:sp>
          <p:nvSpPr>
            <p:cNvPr id="1200314" name="Line 186"/>
            <p:cNvSpPr>
              <a:spLocks noChangeShapeType="1"/>
            </p:cNvSpPr>
            <p:nvPr/>
          </p:nvSpPr>
          <p:spPr bwMode="auto">
            <a:xfrm flipH="1">
              <a:off x="4168" y="842"/>
              <a:ext cx="928" cy="0"/>
            </a:xfrm>
            <a:prstGeom prst="line">
              <a:avLst/>
            </a:prstGeom>
            <a:noFill/>
            <a:ln w="25400">
              <a:solidFill>
                <a:schemeClr val="tx1"/>
              </a:solidFill>
              <a:round/>
              <a:headEnd type="triangle" w="med" len="med"/>
              <a:tailEnd/>
            </a:ln>
            <a:effectLst/>
          </p:spPr>
          <p:txBody>
            <a:bodyPr wrap="none" anchor="ctr"/>
            <a:lstStyle/>
            <a:p>
              <a:endParaRPr lang="en-US"/>
            </a:p>
          </p:txBody>
        </p:sp>
        <p:sp>
          <p:nvSpPr>
            <p:cNvPr id="1200315" name="Line 187"/>
            <p:cNvSpPr>
              <a:spLocks noChangeShapeType="1"/>
            </p:cNvSpPr>
            <p:nvPr/>
          </p:nvSpPr>
          <p:spPr bwMode="auto">
            <a:xfrm flipH="1">
              <a:off x="1960" y="842"/>
              <a:ext cx="688" cy="0"/>
            </a:xfrm>
            <a:prstGeom prst="line">
              <a:avLst/>
            </a:prstGeom>
            <a:noFill/>
            <a:ln w="25400">
              <a:solidFill>
                <a:schemeClr val="tx1"/>
              </a:solidFill>
              <a:round/>
              <a:headEnd type="triangle" w="med" len="med"/>
              <a:tailEnd/>
            </a:ln>
            <a:effectLst/>
          </p:spPr>
          <p:txBody>
            <a:bodyPr wrap="none" anchor="ctr"/>
            <a:lstStyle/>
            <a:p>
              <a:endParaRPr lang="en-US"/>
            </a:p>
          </p:txBody>
        </p:sp>
      </p:grpSp>
      <p:sp>
        <p:nvSpPr>
          <p:cNvPr id="92" name="Rectangle 5"/>
          <p:cNvSpPr>
            <a:spLocks noGrp="1" noChangeArrowheads="1"/>
          </p:cNvSpPr>
          <p:nvPr>
            <p:ph idx="1"/>
          </p:nvPr>
        </p:nvSpPr>
        <p:spPr bwMode="auto">
          <a:xfrm>
            <a:off x="8822268" y="5051008"/>
            <a:ext cx="2948515" cy="1159292"/>
          </a:xfrm>
          <a:prstGeom prst="rect">
            <a:avLst/>
          </a:prstGeom>
          <a:noFill/>
          <a:ln w="12700">
            <a:noFill/>
            <a:miter lim="800000"/>
            <a:headEnd/>
            <a:tailEnd/>
          </a:ln>
          <a:effectLst/>
        </p:spPr>
        <p:txBody>
          <a:bodyPr wrap="square" lIns="63500" tIns="25400" rIns="63500" bIns="25400">
            <a:spAutoFit/>
          </a:bodyPr>
          <a:lstStyle/>
          <a:p>
            <a:pPr marL="287338" indent="-287338" algn="l" rtl="0">
              <a:spcBef>
                <a:spcPts val="1200"/>
              </a:spcBef>
              <a:buClr>
                <a:schemeClr val="accent1"/>
              </a:buClr>
              <a:buSzPct val="75000"/>
              <a:buFont typeface="Wingdings" pitchFamily="2" charset="2"/>
              <a:buChar char="q"/>
            </a:pPr>
            <a:r>
              <a:rPr lang="en-US" sz="1800" dirty="0" smtClean="0">
                <a:solidFill>
                  <a:schemeClr val="tx1"/>
                </a:solidFill>
                <a:latin typeface="Comic Sans MS" panose="030F0702030302020204" pitchFamily="66" charset="0"/>
              </a:rPr>
              <a:t>To complete an entire instruction in the pipelined case takes 1000 </a:t>
            </a:r>
            <a:r>
              <a:rPr lang="en-US" sz="1800" dirty="0" err="1" smtClean="0">
                <a:solidFill>
                  <a:schemeClr val="tx1"/>
                </a:solidFill>
                <a:latin typeface="Comic Sans MS" panose="030F0702030302020204" pitchFamily="66" charset="0"/>
              </a:rPr>
              <a:t>ps</a:t>
            </a:r>
            <a:endParaRPr lang="en-US" sz="1800" dirty="0" smtClean="0">
              <a:solidFill>
                <a:schemeClr val="tx1"/>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CB65DC77-F180-4F46-9AB4-E848A677D315}" type="slidenum">
              <a:rPr lang="ar-EG" smtClean="0"/>
              <a:t>15</a:t>
            </a:fld>
            <a:endParaRPr lang="ar-EG"/>
          </a:p>
        </p:txBody>
      </p:sp>
    </p:spTree>
    <p:extLst>
      <p:ext uri="{BB962C8B-B14F-4D97-AF65-F5344CB8AC3E}">
        <p14:creationId xmlns:p14="http://schemas.microsoft.com/office/powerpoint/2010/main" val="2612655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a:noFill/>
          <a:ln/>
        </p:spPr>
        <p:txBody>
          <a:bodyPr lIns="90488" tIns="44450" rIns="90488" bIns="44450" anchor="ctr"/>
          <a:lstStyle/>
          <a:p>
            <a:r>
              <a:rPr lang="en-US" b="1" dirty="0"/>
              <a:t>Pipelining the </a:t>
            </a:r>
            <a:r>
              <a:rPr lang="en-US" b="1" dirty="0" smtClean="0"/>
              <a:t>MIPS</a:t>
            </a:r>
            <a:endParaRPr lang="en-US" b="1" dirty="0"/>
          </a:p>
        </p:txBody>
      </p:sp>
      <p:sp>
        <p:nvSpPr>
          <p:cNvPr id="1202179" name="Rectangle 3"/>
          <p:cNvSpPr>
            <a:spLocks noGrp="1" noChangeArrowheads="1"/>
          </p:cNvSpPr>
          <p:nvPr>
            <p:ph type="body" idx="1"/>
          </p:nvPr>
        </p:nvSpPr>
        <p:spPr>
          <a:xfrm>
            <a:off x="812800" y="2400300"/>
            <a:ext cx="10769600" cy="4038600"/>
          </a:xfrm>
          <a:noFill/>
          <a:ln/>
        </p:spPr>
        <p:txBody>
          <a:bodyPr lIns="90488" tIns="44450" rIns="90488" bIns="44450">
            <a:normAutofit/>
          </a:bodyPr>
          <a:lstStyle/>
          <a:p>
            <a:pPr marL="342900" indent="-342900" algn="l" rtl="0">
              <a:lnSpc>
                <a:spcPct val="100000"/>
              </a:lnSpc>
              <a:spcBef>
                <a:spcPts val="600"/>
              </a:spcBef>
            </a:pPr>
            <a:r>
              <a:rPr lang="en-US" dirty="0">
                <a:solidFill>
                  <a:srgbClr val="FF0000"/>
                </a:solidFill>
                <a:latin typeface="Comic Sans MS" panose="030F0702030302020204" pitchFamily="66" charset="0"/>
              </a:rPr>
              <a:t>What makes it easy</a:t>
            </a:r>
          </a:p>
          <a:p>
            <a:pPr marL="742950" lvl="1" indent="-285750" algn="l" rtl="0">
              <a:lnSpc>
                <a:spcPct val="100000"/>
              </a:lnSpc>
              <a:spcBef>
                <a:spcPts val="600"/>
              </a:spcBef>
            </a:pPr>
            <a:r>
              <a:rPr lang="en-US" dirty="0">
                <a:latin typeface="Comic Sans MS" panose="030F0702030302020204" pitchFamily="66" charset="0"/>
              </a:rPr>
              <a:t>all instructions are the same length (32 </a:t>
            </a:r>
            <a:r>
              <a:rPr lang="en-US" dirty="0" smtClean="0">
                <a:latin typeface="Comic Sans MS" panose="030F0702030302020204" pitchFamily="66" charset="0"/>
              </a:rPr>
              <a:t>bits) </a:t>
            </a:r>
            <a:r>
              <a:rPr lang="en-US" dirty="0">
                <a:latin typeface="Comic Sans MS" panose="030F0702030302020204" pitchFamily="66" charset="0"/>
              </a:rPr>
              <a:t>so they can fetch in the 1st stage and decode in the 2nd stage</a:t>
            </a:r>
          </a:p>
          <a:p>
            <a:pPr marL="742950" lvl="1" indent="-285750" algn="l" rtl="0">
              <a:lnSpc>
                <a:spcPct val="100000"/>
              </a:lnSpc>
              <a:spcBef>
                <a:spcPts val="600"/>
              </a:spcBef>
            </a:pPr>
            <a:r>
              <a:rPr lang="en-US" dirty="0" smtClean="0">
                <a:latin typeface="Comic Sans MS" panose="030F0702030302020204" pitchFamily="66" charset="0"/>
              </a:rPr>
              <a:t>Some instructions can </a:t>
            </a:r>
            <a:r>
              <a:rPr lang="en-US" dirty="0">
                <a:latin typeface="Comic Sans MS" panose="030F0702030302020204" pitchFamily="66" charset="0"/>
              </a:rPr>
              <a:t>begin reading register file in 2nd stage</a:t>
            </a:r>
          </a:p>
          <a:p>
            <a:pPr marL="742950" lvl="1" indent="-285750" algn="l" rtl="0">
              <a:lnSpc>
                <a:spcPct val="100000"/>
              </a:lnSpc>
              <a:spcBef>
                <a:spcPts val="600"/>
              </a:spcBef>
            </a:pPr>
            <a:r>
              <a:rPr lang="en-US" sz="2000" dirty="0" smtClean="0">
                <a:latin typeface="Comic Sans MS" panose="030F0702030302020204" pitchFamily="66" charset="0"/>
              </a:rPr>
              <a:t>memory </a:t>
            </a:r>
            <a:r>
              <a:rPr lang="en-US" sz="2000" dirty="0">
                <a:latin typeface="Comic Sans MS" panose="030F0702030302020204" pitchFamily="66" charset="0"/>
              </a:rPr>
              <a:t>operations occur only in loads and </a:t>
            </a:r>
            <a:r>
              <a:rPr lang="en-US" sz="2000" dirty="0" smtClean="0">
                <a:latin typeface="Comic Sans MS" panose="030F0702030302020204" pitchFamily="66" charset="0"/>
              </a:rPr>
              <a:t>stores and </a:t>
            </a:r>
            <a:r>
              <a:rPr lang="en-US" dirty="0">
                <a:latin typeface="Comic Sans MS" panose="030F0702030302020204" pitchFamily="66" charset="0"/>
              </a:rPr>
              <a:t>can use the execute stage to calculate memory </a:t>
            </a:r>
            <a:r>
              <a:rPr lang="en-US" dirty="0" smtClean="0">
                <a:latin typeface="Comic Sans MS" panose="030F0702030302020204" pitchFamily="66" charset="0"/>
              </a:rPr>
              <a:t>addresses</a:t>
            </a:r>
          </a:p>
          <a:p>
            <a:pPr lvl="1" algn="l" rtl="0">
              <a:spcBef>
                <a:spcPts val="600"/>
              </a:spcBef>
            </a:pPr>
            <a:r>
              <a:rPr lang="en-US" dirty="0">
                <a:latin typeface="Comic Sans MS" panose="030F0702030302020204" pitchFamily="66" charset="0"/>
              </a:rPr>
              <a:t>each  instruction writes at most one result (i.e., changes the machine state) and does it in the last two pipeline stages (MEM or WB)</a:t>
            </a:r>
          </a:p>
          <a:p>
            <a:pPr lvl="1" algn="l" rtl="0">
              <a:spcBef>
                <a:spcPts val="600"/>
              </a:spcBef>
            </a:pPr>
            <a:r>
              <a:rPr lang="en-US" dirty="0">
                <a:latin typeface="Comic Sans MS" panose="030F0702030302020204" pitchFamily="66" charset="0"/>
              </a:rPr>
              <a:t>operands must be aligned in memory so a single data transfer takes only one data memory access</a:t>
            </a:r>
          </a:p>
          <a:p>
            <a:pPr marL="742950" lvl="1" indent="-285750" algn="l" rtl="0">
              <a:lnSpc>
                <a:spcPct val="100000"/>
              </a:lnSpc>
              <a:spcBef>
                <a:spcPts val="600"/>
              </a:spcBef>
            </a:pPr>
            <a:endParaRPr lang="en-US" dirty="0" smtClean="0">
              <a:latin typeface="Comic Sans MS" panose="030F0702030302020204" pitchFamily="66" charset="0"/>
            </a:endParaRPr>
          </a:p>
          <a:p>
            <a:pPr marL="742950" lvl="1" indent="-285750" algn="l" rtl="0">
              <a:lnSpc>
                <a:spcPct val="100000"/>
              </a:lnSpc>
              <a:spcBef>
                <a:spcPts val="600"/>
              </a:spcBef>
            </a:pPr>
            <a:endParaRPr lang="en-US" dirty="0">
              <a:latin typeface="Comic Sans MS" panose="030F0702030302020204" pitchFamily="66" charset="0"/>
            </a:endParaRPr>
          </a:p>
          <a:p>
            <a:pPr marL="1143000" lvl="2" indent="-228600" algn="l" rtl="0">
              <a:lnSpc>
                <a:spcPct val="100000"/>
              </a:lnSpc>
              <a:spcBef>
                <a:spcPts val="600"/>
              </a:spcBef>
            </a:pPr>
            <a:endParaRPr lang="en-US" sz="2000"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CB65DC77-F180-4F46-9AB4-E848A677D315}" type="slidenum">
              <a:rPr lang="ar-EG" smtClean="0"/>
              <a:t>16</a:t>
            </a:fld>
            <a:endParaRPr lang="ar-EG"/>
          </a:p>
        </p:txBody>
      </p:sp>
    </p:spTree>
    <p:extLst>
      <p:ext uri="{BB962C8B-B14F-4D97-AF65-F5344CB8AC3E}">
        <p14:creationId xmlns:p14="http://schemas.microsoft.com/office/powerpoint/2010/main" val="3492294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0217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21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217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217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217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217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2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79" grpId="0" build="p" bldLvl="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Grp="1" noChangeArrowheads="1"/>
          </p:cNvSpPr>
          <p:nvPr>
            <p:ph type="title"/>
          </p:nvPr>
        </p:nvSpPr>
        <p:spPr>
          <a:xfrm>
            <a:off x="711200" y="596900"/>
            <a:ext cx="10972800" cy="422275"/>
          </a:xfrm>
        </p:spPr>
        <p:txBody>
          <a:bodyPr>
            <a:normAutofit fontScale="90000"/>
          </a:bodyPr>
          <a:lstStyle/>
          <a:p>
            <a:r>
              <a:rPr lang="en-US" b="1" dirty="0"/>
              <a:t>MIPS Pipeline </a:t>
            </a:r>
            <a:r>
              <a:rPr lang="en-US" b="1" dirty="0" err="1" smtClean="0"/>
              <a:t>Datapath</a:t>
            </a:r>
            <a:endParaRPr lang="en-US" b="1" dirty="0"/>
          </a:p>
        </p:txBody>
      </p:sp>
      <p:sp>
        <p:nvSpPr>
          <p:cNvPr id="1204336" name="Text Box 112"/>
          <p:cNvSpPr txBox="1">
            <a:spLocks noChangeArrowheads="1"/>
          </p:cNvSpPr>
          <p:nvPr/>
        </p:nvSpPr>
        <p:spPr bwMode="auto">
          <a:xfrm>
            <a:off x="1537064" y="1295400"/>
            <a:ext cx="1222707" cy="400110"/>
          </a:xfrm>
          <a:prstGeom prst="rect">
            <a:avLst/>
          </a:prstGeom>
          <a:noFill/>
          <a:ln w="12700">
            <a:noFill/>
            <a:miter lim="800000"/>
            <a:headEnd/>
            <a:tailEnd/>
          </a:ln>
          <a:effectLst/>
        </p:spPr>
        <p:txBody>
          <a:bodyPr wrap="none">
            <a:spAutoFit/>
          </a:bodyPr>
          <a:lstStyle/>
          <a:p>
            <a:pPr algn="ctr"/>
            <a:r>
              <a:rPr lang="en-US" sz="2000" b="1" dirty="0" err="1">
                <a:solidFill>
                  <a:schemeClr val="accent2"/>
                </a:solidFill>
              </a:rPr>
              <a:t>IF:IFetch</a:t>
            </a:r>
            <a:endParaRPr lang="en-US" sz="2000" b="1" dirty="0">
              <a:solidFill>
                <a:schemeClr val="accent2"/>
              </a:solidFill>
            </a:endParaRPr>
          </a:p>
        </p:txBody>
      </p:sp>
      <p:sp>
        <p:nvSpPr>
          <p:cNvPr id="1204337" name="Text Box 113"/>
          <p:cNvSpPr txBox="1">
            <a:spLocks noChangeArrowheads="1"/>
          </p:cNvSpPr>
          <p:nvPr/>
        </p:nvSpPr>
        <p:spPr bwMode="auto">
          <a:xfrm>
            <a:off x="4243184" y="1295400"/>
            <a:ext cx="994183" cy="400110"/>
          </a:xfrm>
          <a:prstGeom prst="rect">
            <a:avLst/>
          </a:prstGeom>
          <a:noFill/>
          <a:ln w="12700">
            <a:noFill/>
            <a:miter lim="800000"/>
            <a:headEnd/>
            <a:tailEnd/>
          </a:ln>
          <a:effectLst/>
        </p:spPr>
        <p:txBody>
          <a:bodyPr wrap="none">
            <a:spAutoFit/>
          </a:bodyPr>
          <a:lstStyle/>
          <a:p>
            <a:pPr algn="ctr"/>
            <a:r>
              <a:rPr lang="en-US" sz="2000" b="1" dirty="0" err="1">
                <a:solidFill>
                  <a:schemeClr val="accent2"/>
                </a:solidFill>
              </a:rPr>
              <a:t>ID:Dec</a:t>
            </a:r>
            <a:endParaRPr lang="en-US" sz="2000" b="1" dirty="0">
              <a:solidFill>
                <a:schemeClr val="accent2"/>
              </a:solidFill>
            </a:endParaRPr>
          </a:p>
        </p:txBody>
      </p:sp>
      <p:sp>
        <p:nvSpPr>
          <p:cNvPr id="1204338" name="Text Box 114"/>
          <p:cNvSpPr txBox="1">
            <a:spLocks noChangeArrowheads="1"/>
          </p:cNvSpPr>
          <p:nvPr/>
        </p:nvSpPr>
        <p:spPr bwMode="auto">
          <a:xfrm>
            <a:off x="6309841" y="1295400"/>
            <a:ext cx="1496372" cy="400110"/>
          </a:xfrm>
          <a:prstGeom prst="rect">
            <a:avLst/>
          </a:prstGeom>
          <a:noFill/>
          <a:ln w="12700">
            <a:noFill/>
            <a:miter lim="800000"/>
            <a:headEnd/>
            <a:tailEnd/>
          </a:ln>
          <a:effectLst/>
        </p:spPr>
        <p:txBody>
          <a:bodyPr wrap="none">
            <a:spAutoFit/>
          </a:bodyPr>
          <a:lstStyle/>
          <a:p>
            <a:pPr algn="ctr"/>
            <a:r>
              <a:rPr lang="en-US" sz="2000" b="1" dirty="0" err="1">
                <a:solidFill>
                  <a:schemeClr val="accent2"/>
                </a:solidFill>
              </a:rPr>
              <a:t>EX:Execute</a:t>
            </a:r>
            <a:endParaRPr lang="en-US" sz="2000" b="1" dirty="0">
              <a:solidFill>
                <a:schemeClr val="accent2"/>
              </a:solidFill>
            </a:endParaRPr>
          </a:p>
        </p:txBody>
      </p:sp>
      <p:sp>
        <p:nvSpPr>
          <p:cNvPr id="1204339" name="Text Box 115"/>
          <p:cNvSpPr txBox="1">
            <a:spLocks noChangeArrowheads="1"/>
          </p:cNvSpPr>
          <p:nvPr/>
        </p:nvSpPr>
        <p:spPr bwMode="auto">
          <a:xfrm>
            <a:off x="8739710" y="1295401"/>
            <a:ext cx="1500732" cy="707886"/>
          </a:xfrm>
          <a:prstGeom prst="rect">
            <a:avLst/>
          </a:prstGeom>
          <a:noFill/>
          <a:ln w="12700">
            <a:noFill/>
            <a:miter lim="800000"/>
            <a:headEnd/>
            <a:tailEnd/>
          </a:ln>
          <a:effectLst/>
        </p:spPr>
        <p:txBody>
          <a:bodyPr wrap="none">
            <a:spAutoFit/>
          </a:bodyPr>
          <a:lstStyle/>
          <a:p>
            <a:pPr algn="ctr"/>
            <a:r>
              <a:rPr lang="en-US" sz="2000" b="1" dirty="0">
                <a:solidFill>
                  <a:schemeClr val="accent2"/>
                </a:solidFill>
              </a:rPr>
              <a:t>MEM:</a:t>
            </a:r>
          </a:p>
          <a:p>
            <a:pPr algn="ctr"/>
            <a:r>
              <a:rPr lang="en-US" sz="2000" b="1" dirty="0" err="1">
                <a:solidFill>
                  <a:schemeClr val="accent2"/>
                </a:solidFill>
              </a:rPr>
              <a:t>MemAccess</a:t>
            </a:r>
            <a:endParaRPr lang="en-US" sz="2000" b="1" dirty="0">
              <a:solidFill>
                <a:schemeClr val="accent2"/>
              </a:solidFill>
            </a:endParaRPr>
          </a:p>
        </p:txBody>
      </p:sp>
      <p:sp>
        <p:nvSpPr>
          <p:cNvPr id="1204340" name="Text Box 116"/>
          <p:cNvSpPr txBox="1">
            <a:spLocks noChangeArrowheads="1"/>
          </p:cNvSpPr>
          <p:nvPr/>
        </p:nvSpPr>
        <p:spPr bwMode="auto">
          <a:xfrm>
            <a:off x="10692625" y="1295401"/>
            <a:ext cx="1318118" cy="707886"/>
          </a:xfrm>
          <a:prstGeom prst="rect">
            <a:avLst/>
          </a:prstGeom>
          <a:noFill/>
          <a:ln w="12700">
            <a:noFill/>
            <a:miter lim="800000"/>
            <a:headEnd/>
            <a:tailEnd/>
          </a:ln>
          <a:effectLst/>
        </p:spPr>
        <p:txBody>
          <a:bodyPr wrap="none">
            <a:spAutoFit/>
          </a:bodyPr>
          <a:lstStyle/>
          <a:p>
            <a:pPr algn="ctr"/>
            <a:r>
              <a:rPr lang="en-US" sz="2000" b="1" dirty="0">
                <a:solidFill>
                  <a:schemeClr val="accent2"/>
                </a:solidFill>
              </a:rPr>
              <a:t>WB:</a:t>
            </a:r>
          </a:p>
          <a:p>
            <a:pPr algn="ctr"/>
            <a:r>
              <a:rPr lang="en-US" sz="2000" b="1" dirty="0" err="1">
                <a:solidFill>
                  <a:schemeClr val="accent2"/>
                </a:solidFill>
              </a:rPr>
              <a:t>WriteBack</a:t>
            </a:r>
            <a:endParaRPr lang="en-US" sz="2000" b="1" dirty="0">
              <a:solidFill>
                <a:schemeClr val="accent2"/>
              </a:solidFill>
            </a:endParaRPr>
          </a:p>
        </p:txBody>
      </p:sp>
      <p:grpSp>
        <p:nvGrpSpPr>
          <p:cNvPr id="257" name="Group 4"/>
          <p:cNvGrpSpPr>
            <a:grpSpLocks/>
          </p:cNvGrpSpPr>
          <p:nvPr/>
        </p:nvGrpSpPr>
        <p:grpSpPr bwMode="auto">
          <a:xfrm>
            <a:off x="3556000" y="4572000"/>
            <a:ext cx="7518400" cy="1600200"/>
            <a:chOff x="1680" y="2784"/>
            <a:chExt cx="3552" cy="1008"/>
          </a:xfrm>
        </p:grpSpPr>
        <p:sp>
          <p:nvSpPr>
            <p:cNvPr id="258" name="Line 5"/>
            <p:cNvSpPr>
              <a:spLocks noChangeShapeType="1"/>
            </p:cNvSpPr>
            <p:nvPr/>
          </p:nvSpPr>
          <p:spPr bwMode="auto">
            <a:xfrm>
              <a:off x="1728" y="3648"/>
              <a:ext cx="1104" cy="0"/>
            </a:xfrm>
            <a:prstGeom prst="line">
              <a:avLst/>
            </a:prstGeom>
            <a:noFill/>
            <a:ln w="28575">
              <a:solidFill>
                <a:srgbClr val="009900"/>
              </a:solidFill>
              <a:round/>
              <a:headEnd/>
              <a:tailEnd/>
            </a:ln>
            <a:effectLst/>
          </p:spPr>
          <p:txBody>
            <a:bodyPr/>
            <a:lstStyle/>
            <a:p>
              <a:endParaRPr lang="en-US"/>
            </a:p>
          </p:txBody>
        </p:sp>
        <p:sp>
          <p:nvSpPr>
            <p:cNvPr id="259" name="Line 6"/>
            <p:cNvSpPr>
              <a:spLocks noChangeShapeType="1"/>
            </p:cNvSpPr>
            <p:nvPr/>
          </p:nvSpPr>
          <p:spPr bwMode="auto">
            <a:xfrm>
              <a:off x="2928" y="3648"/>
              <a:ext cx="960" cy="0"/>
            </a:xfrm>
            <a:prstGeom prst="line">
              <a:avLst/>
            </a:prstGeom>
            <a:noFill/>
            <a:ln w="28575">
              <a:solidFill>
                <a:srgbClr val="009900"/>
              </a:solidFill>
              <a:round/>
              <a:headEnd/>
              <a:tailEnd/>
            </a:ln>
            <a:effectLst/>
          </p:spPr>
          <p:txBody>
            <a:bodyPr/>
            <a:lstStyle/>
            <a:p>
              <a:endParaRPr lang="en-US"/>
            </a:p>
          </p:txBody>
        </p:sp>
        <p:sp>
          <p:nvSpPr>
            <p:cNvPr id="260" name="Line 7"/>
            <p:cNvSpPr>
              <a:spLocks noChangeShapeType="1"/>
            </p:cNvSpPr>
            <p:nvPr/>
          </p:nvSpPr>
          <p:spPr bwMode="auto">
            <a:xfrm>
              <a:off x="3984" y="3648"/>
              <a:ext cx="1056" cy="0"/>
            </a:xfrm>
            <a:prstGeom prst="line">
              <a:avLst/>
            </a:prstGeom>
            <a:noFill/>
            <a:ln w="28575">
              <a:solidFill>
                <a:srgbClr val="009900"/>
              </a:solidFill>
              <a:round/>
              <a:headEnd/>
              <a:tailEnd/>
            </a:ln>
            <a:effectLst/>
          </p:spPr>
          <p:txBody>
            <a:bodyPr/>
            <a:lstStyle/>
            <a:p>
              <a:endParaRPr lang="en-US"/>
            </a:p>
          </p:txBody>
        </p:sp>
        <p:sp>
          <p:nvSpPr>
            <p:cNvPr id="261" name="Line 8"/>
            <p:cNvSpPr>
              <a:spLocks noChangeShapeType="1"/>
            </p:cNvSpPr>
            <p:nvPr/>
          </p:nvSpPr>
          <p:spPr bwMode="auto">
            <a:xfrm>
              <a:off x="1728" y="3456"/>
              <a:ext cx="0" cy="192"/>
            </a:xfrm>
            <a:prstGeom prst="line">
              <a:avLst/>
            </a:prstGeom>
            <a:noFill/>
            <a:ln w="28575">
              <a:solidFill>
                <a:srgbClr val="009900"/>
              </a:solidFill>
              <a:round/>
              <a:headEnd/>
              <a:tailEnd/>
            </a:ln>
            <a:effectLst/>
          </p:spPr>
          <p:txBody>
            <a:bodyPr/>
            <a:lstStyle/>
            <a:p>
              <a:endParaRPr lang="en-US"/>
            </a:p>
          </p:txBody>
        </p:sp>
        <p:sp>
          <p:nvSpPr>
            <p:cNvPr id="262" name="Line 9"/>
            <p:cNvSpPr>
              <a:spLocks noChangeShapeType="1"/>
            </p:cNvSpPr>
            <p:nvPr/>
          </p:nvSpPr>
          <p:spPr bwMode="auto">
            <a:xfrm>
              <a:off x="1680" y="3792"/>
              <a:ext cx="3552" cy="0"/>
            </a:xfrm>
            <a:prstGeom prst="line">
              <a:avLst/>
            </a:prstGeom>
            <a:noFill/>
            <a:ln w="28575">
              <a:solidFill>
                <a:srgbClr val="009900"/>
              </a:solidFill>
              <a:round/>
              <a:headEnd/>
              <a:tailEnd/>
            </a:ln>
            <a:effectLst/>
          </p:spPr>
          <p:txBody>
            <a:bodyPr/>
            <a:lstStyle/>
            <a:p>
              <a:endParaRPr lang="en-US"/>
            </a:p>
          </p:txBody>
        </p:sp>
        <p:sp>
          <p:nvSpPr>
            <p:cNvPr id="263" name="Line 10"/>
            <p:cNvSpPr>
              <a:spLocks noChangeShapeType="1"/>
            </p:cNvSpPr>
            <p:nvPr/>
          </p:nvSpPr>
          <p:spPr bwMode="auto">
            <a:xfrm>
              <a:off x="5136" y="3648"/>
              <a:ext cx="96" cy="0"/>
            </a:xfrm>
            <a:prstGeom prst="line">
              <a:avLst/>
            </a:prstGeom>
            <a:noFill/>
            <a:ln w="28575">
              <a:solidFill>
                <a:srgbClr val="009900"/>
              </a:solidFill>
              <a:round/>
              <a:headEnd/>
              <a:tailEnd/>
            </a:ln>
            <a:effectLst/>
          </p:spPr>
          <p:txBody>
            <a:bodyPr/>
            <a:lstStyle/>
            <a:p>
              <a:endParaRPr lang="en-US"/>
            </a:p>
          </p:txBody>
        </p:sp>
        <p:sp>
          <p:nvSpPr>
            <p:cNvPr id="264" name="Line 11"/>
            <p:cNvSpPr>
              <a:spLocks noChangeShapeType="1"/>
            </p:cNvSpPr>
            <p:nvPr/>
          </p:nvSpPr>
          <p:spPr bwMode="auto">
            <a:xfrm>
              <a:off x="5232" y="3648"/>
              <a:ext cx="0" cy="144"/>
            </a:xfrm>
            <a:prstGeom prst="line">
              <a:avLst/>
            </a:prstGeom>
            <a:noFill/>
            <a:ln w="28575">
              <a:solidFill>
                <a:srgbClr val="009900"/>
              </a:solidFill>
              <a:round/>
              <a:headEnd/>
              <a:tailEnd/>
            </a:ln>
            <a:effectLst/>
          </p:spPr>
          <p:txBody>
            <a:bodyPr/>
            <a:lstStyle/>
            <a:p>
              <a:endParaRPr lang="en-US"/>
            </a:p>
          </p:txBody>
        </p:sp>
        <p:sp>
          <p:nvSpPr>
            <p:cNvPr id="265" name="Line 12"/>
            <p:cNvSpPr>
              <a:spLocks noChangeShapeType="1"/>
            </p:cNvSpPr>
            <p:nvPr/>
          </p:nvSpPr>
          <p:spPr bwMode="auto">
            <a:xfrm flipV="1">
              <a:off x="1680" y="2784"/>
              <a:ext cx="0" cy="1008"/>
            </a:xfrm>
            <a:prstGeom prst="line">
              <a:avLst/>
            </a:prstGeom>
            <a:noFill/>
            <a:ln w="28575">
              <a:solidFill>
                <a:srgbClr val="009900"/>
              </a:solidFill>
              <a:round/>
              <a:headEnd/>
              <a:tailEnd/>
            </a:ln>
            <a:effectLst/>
          </p:spPr>
          <p:txBody>
            <a:bodyPr/>
            <a:lstStyle/>
            <a:p>
              <a:endParaRPr lang="en-US"/>
            </a:p>
          </p:txBody>
        </p:sp>
        <p:sp>
          <p:nvSpPr>
            <p:cNvPr id="266" name="Line 13"/>
            <p:cNvSpPr>
              <a:spLocks noChangeShapeType="1"/>
            </p:cNvSpPr>
            <p:nvPr/>
          </p:nvSpPr>
          <p:spPr bwMode="auto">
            <a:xfrm>
              <a:off x="1680" y="2784"/>
              <a:ext cx="240" cy="0"/>
            </a:xfrm>
            <a:prstGeom prst="line">
              <a:avLst/>
            </a:prstGeom>
            <a:noFill/>
            <a:ln w="28575">
              <a:solidFill>
                <a:srgbClr val="009900"/>
              </a:solidFill>
              <a:round/>
              <a:headEnd/>
              <a:tailEnd type="triangle" w="med" len="med"/>
            </a:ln>
            <a:effectLst/>
          </p:spPr>
          <p:txBody>
            <a:bodyPr/>
            <a:lstStyle/>
            <a:p>
              <a:endParaRPr lang="en-US"/>
            </a:p>
          </p:txBody>
        </p:sp>
      </p:grpSp>
      <p:grpSp>
        <p:nvGrpSpPr>
          <p:cNvPr id="267" name="Group 14"/>
          <p:cNvGrpSpPr>
            <a:grpSpLocks/>
          </p:cNvGrpSpPr>
          <p:nvPr/>
        </p:nvGrpSpPr>
        <p:grpSpPr bwMode="auto">
          <a:xfrm>
            <a:off x="304800" y="1676400"/>
            <a:ext cx="11379200" cy="4648200"/>
            <a:chOff x="144" y="816"/>
            <a:chExt cx="5376" cy="2928"/>
          </a:xfrm>
        </p:grpSpPr>
        <p:grpSp>
          <p:nvGrpSpPr>
            <p:cNvPr id="268" name="Group 15"/>
            <p:cNvGrpSpPr>
              <a:grpSpLocks/>
            </p:cNvGrpSpPr>
            <p:nvPr/>
          </p:nvGrpSpPr>
          <p:grpSpPr bwMode="auto">
            <a:xfrm>
              <a:off x="1056" y="1464"/>
              <a:ext cx="240" cy="580"/>
              <a:chOff x="1392" y="2880"/>
              <a:chExt cx="288" cy="480"/>
            </a:xfrm>
          </p:grpSpPr>
          <p:sp>
            <p:nvSpPr>
              <p:cNvPr id="380" name="Line 16"/>
              <p:cNvSpPr>
                <a:spLocks noChangeShapeType="1"/>
              </p:cNvSpPr>
              <p:nvPr/>
            </p:nvSpPr>
            <p:spPr bwMode="auto">
              <a:xfrm>
                <a:off x="1392" y="3072"/>
                <a:ext cx="48" cy="48"/>
              </a:xfrm>
              <a:prstGeom prst="line">
                <a:avLst/>
              </a:prstGeom>
              <a:noFill/>
              <a:ln w="12700">
                <a:solidFill>
                  <a:schemeClr val="tx1"/>
                </a:solidFill>
                <a:round/>
                <a:headEnd/>
                <a:tailEnd/>
              </a:ln>
              <a:effectLst/>
            </p:spPr>
            <p:txBody>
              <a:bodyPr/>
              <a:lstStyle/>
              <a:p>
                <a:endParaRPr lang="en-US"/>
              </a:p>
            </p:txBody>
          </p:sp>
          <p:sp>
            <p:nvSpPr>
              <p:cNvPr id="381" name="Line 17"/>
              <p:cNvSpPr>
                <a:spLocks noChangeShapeType="1"/>
              </p:cNvSpPr>
              <p:nvPr/>
            </p:nvSpPr>
            <p:spPr bwMode="auto">
              <a:xfrm flipH="1">
                <a:off x="1392" y="3120"/>
                <a:ext cx="48" cy="48"/>
              </a:xfrm>
              <a:prstGeom prst="line">
                <a:avLst/>
              </a:prstGeom>
              <a:noFill/>
              <a:ln w="12700">
                <a:solidFill>
                  <a:schemeClr val="tx1"/>
                </a:solidFill>
                <a:round/>
                <a:headEnd/>
                <a:tailEnd/>
              </a:ln>
              <a:effectLst/>
            </p:spPr>
            <p:txBody>
              <a:bodyPr/>
              <a:lstStyle/>
              <a:p>
                <a:endParaRPr lang="en-US"/>
              </a:p>
            </p:txBody>
          </p:sp>
          <p:sp>
            <p:nvSpPr>
              <p:cNvPr id="382" name="Line 18"/>
              <p:cNvSpPr>
                <a:spLocks noChangeShapeType="1"/>
              </p:cNvSpPr>
              <p:nvPr/>
            </p:nvSpPr>
            <p:spPr bwMode="auto">
              <a:xfrm flipV="1">
                <a:off x="1392" y="2880"/>
                <a:ext cx="0" cy="192"/>
              </a:xfrm>
              <a:prstGeom prst="line">
                <a:avLst/>
              </a:prstGeom>
              <a:noFill/>
              <a:ln w="12700">
                <a:solidFill>
                  <a:schemeClr val="tx1"/>
                </a:solidFill>
                <a:round/>
                <a:headEnd/>
                <a:tailEnd/>
              </a:ln>
              <a:effectLst/>
            </p:spPr>
            <p:txBody>
              <a:bodyPr/>
              <a:lstStyle/>
              <a:p>
                <a:endParaRPr lang="en-US"/>
              </a:p>
            </p:txBody>
          </p:sp>
          <p:sp>
            <p:nvSpPr>
              <p:cNvPr id="383" name="Line 19"/>
              <p:cNvSpPr>
                <a:spLocks noChangeShapeType="1"/>
              </p:cNvSpPr>
              <p:nvPr/>
            </p:nvSpPr>
            <p:spPr bwMode="auto">
              <a:xfrm flipV="1">
                <a:off x="1392" y="3168"/>
                <a:ext cx="0" cy="192"/>
              </a:xfrm>
              <a:prstGeom prst="line">
                <a:avLst/>
              </a:prstGeom>
              <a:noFill/>
              <a:ln w="12700">
                <a:solidFill>
                  <a:schemeClr val="tx1"/>
                </a:solidFill>
                <a:round/>
                <a:headEnd/>
                <a:tailEnd/>
              </a:ln>
              <a:effectLst/>
            </p:spPr>
            <p:txBody>
              <a:bodyPr/>
              <a:lstStyle/>
              <a:p>
                <a:endParaRPr lang="en-US"/>
              </a:p>
            </p:txBody>
          </p:sp>
          <p:sp>
            <p:nvSpPr>
              <p:cNvPr id="384" name="Line 20"/>
              <p:cNvSpPr>
                <a:spLocks noChangeShapeType="1"/>
              </p:cNvSpPr>
              <p:nvPr/>
            </p:nvSpPr>
            <p:spPr bwMode="auto">
              <a:xfrm flipV="1">
                <a:off x="1392" y="3216"/>
                <a:ext cx="288" cy="144"/>
              </a:xfrm>
              <a:prstGeom prst="line">
                <a:avLst/>
              </a:prstGeom>
              <a:noFill/>
              <a:ln w="12700">
                <a:solidFill>
                  <a:schemeClr val="tx1"/>
                </a:solidFill>
                <a:round/>
                <a:headEnd/>
                <a:tailEnd/>
              </a:ln>
              <a:effectLst/>
            </p:spPr>
            <p:txBody>
              <a:bodyPr/>
              <a:lstStyle/>
              <a:p>
                <a:endParaRPr lang="en-US"/>
              </a:p>
            </p:txBody>
          </p:sp>
          <p:sp>
            <p:nvSpPr>
              <p:cNvPr id="385" name="Line 21"/>
              <p:cNvSpPr>
                <a:spLocks noChangeShapeType="1"/>
              </p:cNvSpPr>
              <p:nvPr/>
            </p:nvSpPr>
            <p:spPr bwMode="auto">
              <a:xfrm flipV="1">
                <a:off x="1680" y="3024"/>
                <a:ext cx="0" cy="192"/>
              </a:xfrm>
              <a:prstGeom prst="line">
                <a:avLst/>
              </a:prstGeom>
              <a:noFill/>
              <a:ln w="12700">
                <a:solidFill>
                  <a:schemeClr val="tx1"/>
                </a:solidFill>
                <a:round/>
                <a:headEnd/>
                <a:tailEnd/>
              </a:ln>
              <a:effectLst/>
            </p:spPr>
            <p:txBody>
              <a:bodyPr/>
              <a:lstStyle/>
              <a:p>
                <a:endParaRPr lang="en-US"/>
              </a:p>
            </p:txBody>
          </p:sp>
          <p:sp>
            <p:nvSpPr>
              <p:cNvPr id="386" name="Line 22"/>
              <p:cNvSpPr>
                <a:spLocks noChangeShapeType="1"/>
              </p:cNvSpPr>
              <p:nvPr/>
            </p:nvSpPr>
            <p:spPr bwMode="auto">
              <a:xfrm>
                <a:off x="1392" y="2880"/>
                <a:ext cx="288" cy="144"/>
              </a:xfrm>
              <a:prstGeom prst="line">
                <a:avLst/>
              </a:prstGeom>
              <a:noFill/>
              <a:ln w="12700">
                <a:solidFill>
                  <a:schemeClr val="tx1"/>
                </a:solidFill>
                <a:round/>
                <a:headEnd/>
                <a:tailEnd/>
              </a:ln>
              <a:effectLst/>
            </p:spPr>
            <p:txBody>
              <a:bodyPr/>
              <a:lstStyle/>
              <a:p>
                <a:endParaRPr lang="en-US"/>
              </a:p>
            </p:txBody>
          </p:sp>
        </p:grpSp>
        <p:sp>
          <p:nvSpPr>
            <p:cNvPr id="269" name="Rectangle 23"/>
            <p:cNvSpPr>
              <a:spLocks noChangeArrowheads="1"/>
            </p:cNvSpPr>
            <p:nvPr/>
          </p:nvSpPr>
          <p:spPr bwMode="auto">
            <a:xfrm>
              <a:off x="624" y="2064"/>
              <a:ext cx="816" cy="912"/>
            </a:xfrm>
            <a:prstGeom prst="rect">
              <a:avLst/>
            </a:prstGeom>
            <a:noFill/>
            <a:ln w="12700">
              <a:solidFill>
                <a:schemeClr val="tx1"/>
              </a:solidFill>
              <a:miter lim="800000"/>
              <a:headEnd/>
              <a:tailEnd/>
            </a:ln>
            <a:effectLst/>
          </p:spPr>
          <p:txBody>
            <a:bodyPr wrap="none" anchor="ctr"/>
            <a:lstStyle/>
            <a:p>
              <a:endParaRPr lang="en-US"/>
            </a:p>
          </p:txBody>
        </p:sp>
        <p:sp>
          <p:nvSpPr>
            <p:cNvPr id="270" name="Rectangle 24"/>
            <p:cNvSpPr>
              <a:spLocks noChangeArrowheads="1"/>
            </p:cNvSpPr>
            <p:nvPr/>
          </p:nvSpPr>
          <p:spPr bwMode="auto">
            <a:xfrm>
              <a:off x="336" y="2304"/>
              <a:ext cx="96" cy="528"/>
            </a:xfrm>
            <a:prstGeom prst="rect">
              <a:avLst/>
            </a:prstGeom>
            <a:noFill/>
            <a:ln w="12700">
              <a:solidFill>
                <a:schemeClr val="accent2"/>
              </a:solidFill>
              <a:miter lim="800000"/>
              <a:headEnd/>
              <a:tailEnd/>
            </a:ln>
            <a:effectLst/>
          </p:spPr>
          <p:txBody>
            <a:bodyPr wrap="none" anchor="ctr"/>
            <a:lstStyle/>
            <a:p>
              <a:endParaRPr lang="en-US"/>
            </a:p>
          </p:txBody>
        </p:sp>
        <p:sp>
          <p:nvSpPr>
            <p:cNvPr id="271" name="Line 25"/>
            <p:cNvSpPr>
              <a:spLocks noChangeShapeType="1"/>
            </p:cNvSpPr>
            <p:nvPr/>
          </p:nvSpPr>
          <p:spPr bwMode="auto">
            <a:xfrm>
              <a:off x="432" y="2544"/>
              <a:ext cx="192" cy="0"/>
            </a:xfrm>
            <a:prstGeom prst="line">
              <a:avLst/>
            </a:prstGeom>
            <a:noFill/>
            <a:ln w="28575">
              <a:solidFill>
                <a:schemeClr val="tx1"/>
              </a:solidFill>
              <a:round/>
              <a:headEnd/>
              <a:tailEnd type="triangle" w="med" len="med"/>
            </a:ln>
            <a:effectLst/>
          </p:spPr>
          <p:txBody>
            <a:bodyPr/>
            <a:lstStyle/>
            <a:p>
              <a:endParaRPr lang="en-US"/>
            </a:p>
          </p:txBody>
        </p:sp>
        <p:sp>
          <p:nvSpPr>
            <p:cNvPr id="272" name="Line 26"/>
            <p:cNvSpPr>
              <a:spLocks noChangeShapeType="1"/>
            </p:cNvSpPr>
            <p:nvPr/>
          </p:nvSpPr>
          <p:spPr bwMode="auto">
            <a:xfrm>
              <a:off x="480" y="1536"/>
              <a:ext cx="576" cy="0"/>
            </a:xfrm>
            <a:prstGeom prst="line">
              <a:avLst/>
            </a:prstGeom>
            <a:noFill/>
            <a:ln w="28575">
              <a:solidFill>
                <a:schemeClr val="tx1"/>
              </a:solidFill>
              <a:round/>
              <a:headEnd/>
              <a:tailEnd type="triangle" w="med" len="med"/>
            </a:ln>
            <a:effectLst/>
          </p:spPr>
          <p:txBody>
            <a:bodyPr/>
            <a:lstStyle/>
            <a:p>
              <a:endParaRPr lang="en-US"/>
            </a:p>
          </p:txBody>
        </p:sp>
        <p:sp>
          <p:nvSpPr>
            <p:cNvPr id="273" name="Line 27"/>
            <p:cNvSpPr>
              <a:spLocks noChangeShapeType="1"/>
            </p:cNvSpPr>
            <p:nvPr/>
          </p:nvSpPr>
          <p:spPr bwMode="auto">
            <a:xfrm>
              <a:off x="816" y="1920"/>
              <a:ext cx="240" cy="0"/>
            </a:xfrm>
            <a:prstGeom prst="line">
              <a:avLst/>
            </a:prstGeom>
            <a:noFill/>
            <a:ln w="28575">
              <a:solidFill>
                <a:schemeClr val="tx1"/>
              </a:solidFill>
              <a:round/>
              <a:headEnd/>
              <a:tailEnd type="triangle" w="med" len="med"/>
            </a:ln>
            <a:effectLst/>
          </p:spPr>
          <p:txBody>
            <a:bodyPr/>
            <a:lstStyle/>
            <a:p>
              <a:endParaRPr lang="en-US"/>
            </a:p>
          </p:txBody>
        </p:sp>
        <p:sp>
          <p:nvSpPr>
            <p:cNvPr id="274" name="Text Box 28"/>
            <p:cNvSpPr txBox="1">
              <a:spLocks noChangeArrowheads="1"/>
            </p:cNvSpPr>
            <p:nvPr/>
          </p:nvSpPr>
          <p:spPr bwMode="auto">
            <a:xfrm>
              <a:off x="726" y="2400"/>
              <a:ext cx="317" cy="291"/>
            </a:xfrm>
            <a:prstGeom prst="rect">
              <a:avLst/>
            </a:prstGeom>
            <a:noFill/>
            <a:ln w="12700">
              <a:noFill/>
              <a:miter lim="800000"/>
              <a:headEnd/>
              <a:tailEnd/>
            </a:ln>
            <a:effectLst/>
          </p:spPr>
          <p:txBody>
            <a:bodyPr wrap="none">
              <a:spAutoFit/>
            </a:bodyPr>
            <a:lstStyle/>
            <a:p>
              <a:r>
                <a:rPr lang="en-US" sz="1200">
                  <a:solidFill>
                    <a:schemeClr val="tx1"/>
                  </a:solidFill>
                </a:rPr>
                <a:t>Read</a:t>
              </a:r>
            </a:p>
            <a:p>
              <a:r>
                <a:rPr lang="en-US" sz="1200">
                  <a:solidFill>
                    <a:schemeClr val="tx1"/>
                  </a:solidFill>
                </a:rPr>
                <a:t>Address</a:t>
              </a:r>
            </a:p>
          </p:txBody>
        </p:sp>
        <p:sp>
          <p:nvSpPr>
            <p:cNvPr id="275" name="Text Box 29"/>
            <p:cNvSpPr txBox="1">
              <a:spLocks noChangeArrowheads="1"/>
            </p:cNvSpPr>
            <p:nvPr/>
          </p:nvSpPr>
          <p:spPr bwMode="auto">
            <a:xfrm>
              <a:off x="830" y="2098"/>
              <a:ext cx="491" cy="330"/>
            </a:xfrm>
            <a:prstGeom prst="rect">
              <a:avLst/>
            </a:prstGeom>
            <a:noFill/>
            <a:ln w="12700">
              <a:noFill/>
              <a:miter lim="800000"/>
              <a:headEnd/>
              <a:tailEnd/>
            </a:ln>
            <a:effectLst/>
          </p:spPr>
          <p:txBody>
            <a:bodyPr wrap="none">
              <a:spAutoFit/>
            </a:bodyPr>
            <a:lstStyle/>
            <a:p>
              <a:pPr algn="ctr"/>
              <a:r>
                <a:rPr lang="en-US" sz="1400" b="1">
                  <a:solidFill>
                    <a:schemeClr val="tx1"/>
                  </a:solidFill>
                </a:rPr>
                <a:t>Instruction</a:t>
              </a:r>
            </a:p>
            <a:p>
              <a:pPr algn="ctr"/>
              <a:r>
                <a:rPr lang="en-US" sz="1400" b="1">
                  <a:solidFill>
                    <a:schemeClr val="tx1"/>
                  </a:solidFill>
                </a:rPr>
                <a:t>Memory</a:t>
              </a:r>
            </a:p>
          </p:txBody>
        </p:sp>
        <p:sp>
          <p:nvSpPr>
            <p:cNvPr id="276" name="Text Box 30"/>
            <p:cNvSpPr txBox="1">
              <a:spLocks noChangeArrowheads="1"/>
            </p:cNvSpPr>
            <p:nvPr/>
          </p:nvSpPr>
          <p:spPr bwMode="auto">
            <a:xfrm>
              <a:off x="1144" y="1632"/>
              <a:ext cx="215" cy="174"/>
            </a:xfrm>
            <a:prstGeom prst="rect">
              <a:avLst/>
            </a:prstGeom>
            <a:noFill/>
            <a:ln w="12700">
              <a:noFill/>
              <a:miter lim="800000"/>
              <a:headEnd/>
              <a:tailEnd/>
            </a:ln>
            <a:effectLst/>
          </p:spPr>
          <p:txBody>
            <a:bodyPr wrap="none">
              <a:spAutoFit/>
            </a:bodyPr>
            <a:lstStyle/>
            <a:p>
              <a:r>
                <a:rPr lang="en-US" sz="1200" b="1">
                  <a:solidFill>
                    <a:schemeClr val="tx1"/>
                  </a:solidFill>
                </a:rPr>
                <a:t>Add</a:t>
              </a:r>
            </a:p>
          </p:txBody>
        </p:sp>
        <p:sp>
          <p:nvSpPr>
            <p:cNvPr id="277" name="Text Box 31"/>
            <p:cNvSpPr txBox="1">
              <a:spLocks noChangeArrowheads="1"/>
            </p:cNvSpPr>
            <p:nvPr/>
          </p:nvSpPr>
          <p:spPr bwMode="auto">
            <a:xfrm rot="16200000">
              <a:off x="254" y="2459"/>
              <a:ext cx="242" cy="131"/>
            </a:xfrm>
            <a:prstGeom prst="rect">
              <a:avLst/>
            </a:prstGeom>
            <a:noFill/>
            <a:ln w="12700">
              <a:noFill/>
              <a:miter lim="800000"/>
              <a:headEnd/>
              <a:tailEnd/>
            </a:ln>
            <a:effectLst/>
          </p:spPr>
          <p:txBody>
            <a:bodyPr wrap="none">
              <a:spAutoFit/>
            </a:bodyPr>
            <a:lstStyle/>
            <a:p>
              <a:r>
                <a:rPr lang="en-US" sz="1200" b="1">
                  <a:solidFill>
                    <a:schemeClr val="accent2"/>
                  </a:solidFill>
                </a:rPr>
                <a:t>PC</a:t>
              </a:r>
            </a:p>
          </p:txBody>
        </p:sp>
        <p:sp>
          <p:nvSpPr>
            <p:cNvPr id="278" name="Line 32"/>
            <p:cNvSpPr>
              <a:spLocks noChangeShapeType="1"/>
            </p:cNvSpPr>
            <p:nvPr/>
          </p:nvSpPr>
          <p:spPr bwMode="auto">
            <a:xfrm>
              <a:off x="144" y="2544"/>
              <a:ext cx="192" cy="0"/>
            </a:xfrm>
            <a:prstGeom prst="line">
              <a:avLst/>
            </a:prstGeom>
            <a:noFill/>
            <a:ln w="28575">
              <a:solidFill>
                <a:schemeClr val="tx1"/>
              </a:solidFill>
              <a:round/>
              <a:headEnd/>
              <a:tailEnd type="triangle" w="med" len="med"/>
            </a:ln>
            <a:effectLst/>
          </p:spPr>
          <p:txBody>
            <a:bodyPr/>
            <a:lstStyle/>
            <a:p>
              <a:endParaRPr lang="en-US"/>
            </a:p>
          </p:txBody>
        </p:sp>
        <p:sp>
          <p:nvSpPr>
            <p:cNvPr id="279" name="Text Box 33"/>
            <p:cNvSpPr txBox="1">
              <a:spLocks noChangeArrowheads="1"/>
            </p:cNvSpPr>
            <p:nvPr/>
          </p:nvSpPr>
          <p:spPr bwMode="auto">
            <a:xfrm>
              <a:off x="720" y="1824"/>
              <a:ext cx="121" cy="174"/>
            </a:xfrm>
            <a:prstGeom prst="rect">
              <a:avLst/>
            </a:prstGeom>
            <a:noFill/>
            <a:ln w="12700">
              <a:noFill/>
              <a:miter lim="800000"/>
              <a:headEnd/>
              <a:tailEnd/>
            </a:ln>
            <a:effectLst/>
          </p:spPr>
          <p:txBody>
            <a:bodyPr wrap="none">
              <a:spAutoFit/>
            </a:bodyPr>
            <a:lstStyle/>
            <a:p>
              <a:r>
                <a:rPr lang="en-US" sz="1200" b="1">
                  <a:solidFill>
                    <a:schemeClr val="tx1"/>
                  </a:solidFill>
                </a:rPr>
                <a:t>4</a:t>
              </a:r>
            </a:p>
          </p:txBody>
        </p:sp>
        <p:sp>
          <p:nvSpPr>
            <p:cNvPr id="280" name="Line 34"/>
            <p:cNvSpPr>
              <a:spLocks noChangeShapeType="1"/>
            </p:cNvSpPr>
            <p:nvPr/>
          </p:nvSpPr>
          <p:spPr bwMode="auto">
            <a:xfrm>
              <a:off x="144" y="1008"/>
              <a:ext cx="0" cy="1536"/>
            </a:xfrm>
            <a:prstGeom prst="line">
              <a:avLst/>
            </a:prstGeom>
            <a:noFill/>
            <a:ln w="28575">
              <a:solidFill>
                <a:schemeClr val="tx1"/>
              </a:solidFill>
              <a:round/>
              <a:headEnd/>
              <a:tailEnd/>
            </a:ln>
            <a:effectLst/>
          </p:spPr>
          <p:txBody>
            <a:bodyPr/>
            <a:lstStyle/>
            <a:p>
              <a:endParaRPr lang="en-US"/>
            </a:p>
          </p:txBody>
        </p:sp>
        <p:sp>
          <p:nvSpPr>
            <p:cNvPr id="281" name="AutoShape 35"/>
            <p:cNvSpPr>
              <a:spLocks noChangeArrowheads="1"/>
            </p:cNvSpPr>
            <p:nvPr/>
          </p:nvSpPr>
          <p:spPr bwMode="auto">
            <a:xfrm rot="5400000" flipH="1">
              <a:off x="528" y="960"/>
              <a:ext cx="43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282" name="Line 36"/>
            <p:cNvSpPr>
              <a:spLocks noChangeShapeType="1"/>
            </p:cNvSpPr>
            <p:nvPr/>
          </p:nvSpPr>
          <p:spPr bwMode="auto">
            <a:xfrm flipH="1">
              <a:off x="144" y="1008"/>
              <a:ext cx="537" cy="0"/>
            </a:xfrm>
            <a:prstGeom prst="line">
              <a:avLst/>
            </a:prstGeom>
            <a:noFill/>
            <a:ln w="28575">
              <a:solidFill>
                <a:schemeClr val="tx1"/>
              </a:solidFill>
              <a:round/>
              <a:headEnd/>
              <a:tailEnd/>
            </a:ln>
            <a:effectLst/>
          </p:spPr>
          <p:txBody>
            <a:bodyPr/>
            <a:lstStyle/>
            <a:p>
              <a:endParaRPr lang="en-US"/>
            </a:p>
          </p:txBody>
        </p:sp>
        <p:sp>
          <p:nvSpPr>
            <p:cNvPr id="283" name="Rectangle 37"/>
            <p:cNvSpPr>
              <a:spLocks noChangeArrowheads="1"/>
            </p:cNvSpPr>
            <p:nvPr/>
          </p:nvSpPr>
          <p:spPr bwMode="auto">
            <a:xfrm flipH="1">
              <a:off x="729" y="1056"/>
              <a:ext cx="96" cy="206"/>
            </a:xfrm>
            <a:prstGeom prst="rect">
              <a:avLst/>
            </a:prstGeom>
            <a:noFill/>
            <a:ln w="12700">
              <a:noFill/>
              <a:miter lim="800000"/>
              <a:headEnd/>
              <a:tailEnd/>
            </a:ln>
            <a:effectLst/>
          </p:spPr>
          <p:txBody>
            <a:bodyPr wrap="none" lIns="19050" tIns="26988" rIns="19050" bIns="26988"/>
            <a:lstStyle/>
            <a:p>
              <a:pPr>
                <a:spcBef>
                  <a:spcPts val="600"/>
                </a:spcBef>
                <a:spcAft>
                  <a:spcPts val="600"/>
                </a:spcAft>
              </a:pPr>
              <a:endParaRPr lang="en-US" sz="1400">
                <a:solidFill>
                  <a:schemeClr val="tx1"/>
                </a:solidFill>
              </a:endParaRPr>
            </a:p>
          </p:txBody>
        </p:sp>
        <p:sp>
          <p:nvSpPr>
            <p:cNvPr id="284" name="Rectangle 38"/>
            <p:cNvSpPr>
              <a:spLocks noChangeArrowheads="1"/>
            </p:cNvSpPr>
            <p:nvPr/>
          </p:nvSpPr>
          <p:spPr bwMode="auto">
            <a:xfrm flipH="1">
              <a:off x="720" y="816"/>
              <a:ext cx="96" cy="206"/>
            </a:xfrm>
            <a:prstGeom prst="rect">
              <a:avLst/>
            </a:prstGeom>
            <a:noFill/>
            <a:ln w="12700">
              <a:noFill/>
              <a:miter lim="800000"/>
              <a:headEnd/>
              <a:tailEnd/>
            </a:ln>
            <a:effectLst/>
          </p:spPr>
          <p:txBody>
            <a:bodyPr wrap="none" lIns="19050" tIns="26988" rIns="19050" bIns="26988"/>
            <a:lstStyle/>
            <a:p>
              <a:pPr>
                <a:spcBef>
                  <a:spcPts val="600"/>
                </a:spcBef>
                <a:spcAft>
                  <a:spcPts val="600"/>
                </a:spcAft>
              </a:pPr>
              <a:endParaRPr lang="en-US" sz="1400">
                <a:solidFill>
                  <a:schemeClr val="tx1"/>
                </a:solidFill>
              </a:endParaRPr>
            </a:p>
          </p:txBody>
        </p:sp>
        <p:sp>
          <p:nvSpPr>
            <p:cNvPr id="285" name="Line 39"/>
            <p:cNvSpPr>
              <a:spLocks noChangeShapeType="1"/>
            </p:cNvSpPr>
            <p:nvPr/>
          </p:nvSpPr>
          <p:spPr bwMode="auto">
            <a:xfrm flipH="1">
              <a:off x="816" y="912"/>
              <a:ext cx="3312" cy="0"/>
            </a:xfrm>
            <a:prstGeom prst="line">
              <a:avLst/>
            </a:prstGeom>
            <a:noFill/>
            <a:ln w="28575">
              <a:solidFill>
                <a:srgbClr val="CC3399"/>
              </a:solidFill>
              <a:round/>
              <a:headEnd/>
              <a:tailEnd type="triangle" w="med" len="med"/>
            </a:ln>
            <a:effectLst/>
          </p:spPr>
          <p:txBody>
            <a:bodyPr/>
            <a:lstStyle/>
            <a:p>
              <a:endParaRPr lang="en-US"/>
            </a:p>
          </p:txBody>
        </p:sp>
        <p:sp>
          <p:nvSpPr>
            <p:cNvPr id="286" name="Line 40"/>
            <p:cNvSpPr>
              <a:spLocks noChangeShapeType="1"/>
            </p:cNvSpPr>
            <p:nvPr/>
          </p:nvSpPr>
          <p:spPr bwMode="auto">
            <a:xfrm flipH="1">
              <a:off x="1776" y="3744"/>
              <a:ext cx="3744" cy="0"/>
            </a:xfrm>
            <a:prstGeom prst="line">
              <a:avLst/>
            </a:prstGeom>
            <a:noFill/>
            <a:ln w="28575">
              <a:solidFill>
                <a:srgbClr val="CC3399"/>
              </a:solidFill>
              <a:round/>
              <a:headEnd/>
              <a:tailEnd/>
            </a:ln>
            <a:effectLst/>
          </p:spPr>
          <p:txBody>
            <a:bodyPr/>
            <a:lstStyle/>
            <a:p>
              <a:endParaRPr lang="en-US"/>
            </a:p>
          </p:txBody>
        </p:sp>
        <p:sp>
          <p:nvSpPr>
            <p:cNvPr id="287" name="Rectangle 41"/>
            <p:cNvSpPr>
              <a:spLocks noChangeArrowheads="1"/>
            </p:cNvSpPr>
            <p:nvPr/>
          </p:nvSpPr>
          <p:spPr bwMode="auto">
            <a:xfrm>
              <a:off x="1920" y="2064"/>
              <a:ext cx="816" cy="912"/>
            </a:xfrm>
            <a:prstGeom prst="rect">
              <a:avLst/>
            </a:prstGeom>
            <a:noFill/>
            <a:ln w="12700">
              <a:solidFill>
                <a:schemeClr val="tx1"/>
              </a:solidFill>
              <a:miter lim="800000"/>
              <a:headEnd/>
              <a:tailEnd/>
            </a:ln>
            <a:effectLst/>
          </p:spPr>
          <p:txBody>
            <a:bodyPr wrap="none" anchor="ctr"/>
            <a:lstStyle/>
            <a:p>
              <a:endParaRPr lang="en-US"/>
            </a:p>
          </p:txBody>
        </p:sp>
        <p:sp>
          <p:nvSpPr>
            <p:cNvPr id="288" name="Line 42"/>
            <p:cNvSpPr>
              <a:spLocks noChangeShapeType="1"/>
            </p:cNvSpPr>
            <p:nvPr/>
          </p:nvSpPr>
          <p:spPr bwMode="auto">
            <a:xfrm>
              <a:off x="1440" y="2544"/>
              <a:ext cx="96" cy="0"/>
            </a:xfrm>
            <a:prstGeom prst="line">
              <a:avLst/>
            </a:prstGeom>
            <a:noFill/>
            <a:ln w="28575">
              <a:solidFill>
                <a:schemeClr val="tx1"/>
              </a:solidFill>
              <a:round/>
              <a:headEnd/>
              <a:tailEnd/>
            </a:ln>
            <a:effectLst/>
          </p:spPr>
          <p:txBody>
            <a:bodyPr/>
            <a:lstStyle/>
            <a:p>
              <a:endParaRPr lang="en-US"/>
            </a:p>
          </p:txBody>
        </p:sp>
        <p:sp>
          <p:nvSpPr>
            <p:cNvPr id="289" name="Line 43"/>
            <p:cNvSpPr>
              <a:spLocks noChangeShapeType="1"/>
            </p:cNvSpPr>
            <p:nvPr/>
          </p:nvSpPr>
          <p:spPr bwMode="auto">
            <a:xfrm>
              <a:off x="1728" y="2400"/>
              <a:ext cx="192" cy="0"/>
            </a:xfrm>
            <a:prstGeom prst="line">
              <a:avLst/>
            </a:prstGeom>
            <a:noFill/>
            <a:ln w="19050">
              <a:solidFill>
                <a:schemeClr val="tx1"/>
              </a:solidFill>
              <a:round/>
              <a:headEnd/>
              <a:tailEnd type="triangle" w="med" len="med"/>
            </a:ln>
            <a:effectLst/>
          </p:spPr>
          <p:txBody>
            <a:bodyPr/>
            <a:lstStyle/>
            <a:p>
              <a:endParaRPr lang="en-US"/>
            </a:p>
          </p:txBody>
        </p:sp>
        <p:sp>
          <p:nvSpPr>
            <p:cNvPr id="290" name="Text Box 44"/>
            <p:cNvSpPr txBox="1">
              <a:spLocks noChangeArrowheads="1"/>
            </p:cNvSpPr>
            <p:nvPr/>
          </p:nvSpPr>
          <p:spPr bwMode="auto">
            <a:xfrm>
              <a:off x="2046" y="2784"/>
              <a:ext cx="395" cy="174"/>
            </a:xfrm>
            <a:prstGeom prst="rect">
              <a:avLst/>
            </a:prstGeom>
            <a:noFill/>
            <a:ln w="12700">
              <a:noFill/>
              <a:miter lim="800000"/>
              <a:headEnd/>
              <a:tailEnd/>
            </a:ln>
            <a:effectLst/>
          </p:spPr>
          <p:txBody>
            <a:bodyPr wrap="none">
              <a:spAutoFit/>
            </a:bodyPr>
            <a:lstStyle/>
            <a:p>
              <a:r>
                <a:rPr lang="en-US" sz="1200">
                  <a:solidFill>
                    <a:schemeClr val="tx1"/>
                  </a:solidFill>
                </a:rPr>
                <a:t>Write Data</a:t>
              </a:r>
            </a:p>
          </p:txBody>
        </p:sp>
        <p:sp>
          <p:nvSpPr>
            <p:cNvPr id="291" name="Text Box 45"/>
            <p:cNvSpPr txBox="1">
              <a:spLocks noChangeArrowheads="1"/>
            </p:cNvSpPr>
            <p:nvPr/>
          </p:nvSpPr>
          <p:spPr bwMode="auto">
            <a:xfrm>
              <a:off x="2081" y="2064"/>
              <a:ext cx="444" cy="174"/>
            </a:xfrm>
            <a:prstGeom prst="rect">
              <a:avLst/>
            </a:prstGeom>
            <a:noFill/>
            <a:ln w="12700">
              <a:noFill/>
              <a:miter lim="800000"/>
              <a:headEnd/>
              <a:tailEnd/>
            </a:ln>
            <a:effectLst/>
          </p:spPr>
          <p:txBody>
            <a:bodyPr wrap="none">
              <a:spAutoFit/>
            </a:bodyPr>
            <a:lstStyle/>
            <a:p>
              <a:r>
                <a:rPr lang="en-US" sz="1200">
                  <a:solidFill>
                    <a:schemeClr val="tx1"/>
                  </a:solidFill>
                </a:rPr>
                <a:t>Read Addr 1</a:t>
              </a:r>
            </a:p>
          </p:txBody>
        </p:sp>
        <p:sp>
          <p:nvSpPr>
            <p:cNvPr id="292" name="Text Box 46"/>
            <p:cNvSpPr txBox="1">
              <a:spLocks noChangeArrowheads="1"/>
            </p:cNvSpPr>
            <p:nvPr/>
          </p:nvSpPr>
          <p:spPr bwMode="auto">
            <a:xfrm>
              <a:off x="2081" y="2304"/>
              <a:ext cx="444" cy="174"/>
            </a:xfrm>
            <a:prstGeom prst="rect">
              <a:avLst/>
            </a:prstGeom>
            <a:noFill/>
            <a:ln w="12700">
              <a:noFill/>
              <a:miter lim="800000"/>
              <a:headEnd/>
              <a:tailEnd/>
            </a:ln>
            <a:effectLst/>
          </p:spPr>
          <p:txBody>
            <a:bodyPr wrap="none">
              <a:spAutoFit/>
            </a:bodyPr>
            <a:lstStyle/>
            <a:p>
              <a:r>
                <a:rPr lang="en-US" sz="1200">
                  <a:solidFill>
                    <a:schemeClr val="tx1"/>
                  </a:solidFill>
                </a:rPr>
                <a:t>Read Addr 2</a:t>
              </a:r>
            </a:p>
          </p:txBody>
        </p:sp>
        <p:sp>
          <p:nvSpPr>
            <p:cNvPr id="293" name="Text Box 47"/>
            <p:cNvSpPr txBox="1">
              <a:spLocks noChangeArrowheads="1"/>
            </p:cNvSpPr>
            <p:nvPr/>
          </p:nvSpPr>
          <p:spPr bwMode="auto">
            <a:xfrm>
              <a:off x="2036" y="2544"/>
              <a:ext cx="405" cy="174"/>
            </a:xfrm>
            <a:prstGeom prst="rect">
              <a:avLst/>
            </a:prstGeom>
            <a:noFill/>
            <a:ln w="12700">
              <a:noFill/>
              <a:miter lim="800000"/>
              <a:headEnd/>
              <a:tailEnd/>
            </a:ln>
            <a:effectLst/>
          </p:spPr>
          <p:txBody>
            <a:bodyPr wrap="none">
              <a:spAutoFit/>
            </a:bodyPr>
            <a:lstStyle/>
            <a:p>
              <a:r>
                <a:rPr lang="en-US" sz="1200">
                  <a:solidFill>
                    <a:schemeClr val="tx1"/>
                  </a:solidFill>
                </a:rPr>
                <a:t>Write Addr</a:t>
              </a:r>
            </a:p>
          </p:txBody>
        </p:sp>
        <p:sp>
          <p:nvSpPr>
            <p:cNvPr id="294" name="Text Box 48"/>
            <p:cNvSpPr txBox="1">
              <a:spLocks noChangeArrowheads="1"/>
            </p:cNvSpPr>
            <p:nvPr/>
          </p:nvSpPr>
          <p:spPr bwMode="auto">
            <a:xfrm>
              <a:off x="2008" y="2160"/>
              <a:ext cx="388" cy="465"/>
            </a:xfrm>
            <a:prstGeom prst="rect">
              <a:avLst/>
            </a:prstGeom>
            <a:noFill/>
            <a:ln w="12700">
              <a:noFill/>
              <a:miter lim="800000"/>
              <a:headEnd/>
              <a:tailEnd/>
            </a:ln>
            <a:effectLst/>
          </p:spPr>
          <p:txBody>
            <a:bodyPr wrap="none">
              <a:spAutoFit/>
            </a:bodyPr>
            <a:lstStyle/>
            <a:p>
              <a:pPr algn="ctr"/>
              <a:r>
                <a:rPr lang="en-US" sz="1400" b="1">
                  <a:solidFill>
                    <a:schemeClr val="tx1"/>
                  </a:solidFill>
                </a:rPr>
                <a:t>Register</a:t>
              </a:r>
            </a:p>
            <a:p>
              <a:pPr algn="ctr"/>
              <a:endParaRPr lang="en-US" sz="1400" b="1">
                <a:solidFill>
                  <a:schemeClr val="tx1"/>
                </a:solidFill>
              </a:endParaRPr>
            </a:p>
            <a:p>
              <a:pPr algn="ctr"/>
              <a:r>
                <a:rPr lang="en-US" sz="1400" b="1">
                  <a:solidFill>
                    <a:schemeClr val="tx1"/>
                  </a:solidFill>
                </a:rPr>
                <a:t>File</a:t>
              </a:r>
            </a:p>
          </p:txBody>
        </p:sp>
        <p:sp>
          <p:nvSpPr>
            <p:cNvPr id="295" name="Text Box 49"/>
            <p:cNvSpPr txBox="1">
              <a:spLocks noChangeArrowheads="1"/>
            </p:cNvSpPr>
            <p:nvPr/>
          </p:nvSpPr>
          <p:spPr bwMode="auto">
            <a:xfrm>
              <a:off x="2483" y="2160"/>
              <a:ext cx="294" cy="291"/>
            </a:xfrm>
            <a:prstGeom prst="rect">
              <a:avLst/>
            </a:prstGeom>
            <a:noFill/>
            <a:ln w="12700">
              <a:noFill/>
              <a:miter lim="800000"/>
              <a:headEnd/>
              <a:tailEnd/>
            </a:ln>
            <a:effectLst/>
          </p:spPr>
          <p:txBody>
            <a:bodyPr wrap="none">
              <a:spAutoFit/>
            </a:bodyPr>
            <a:lstStyle/>
            <a:p>
              <a:pPr algn="r"/>
              <a:r>
                <a:rPr lang="en-US" sz="1200">
                  <a:solidFill>
                    <a:schemeClr val="tx1"/>
                  </a:solidFill>
                </a:rPr>
                <a:t>Read</a:t>
              </a:r>
            </a:p>
            <a:p>
              <a:pPr algn="r"/>
              <a:r>
                <a:rPr lang="en-US" sz="1200">
                  <a:solidFill>
                    <a:schemeClr val="tx1"/>
                  </a:solidFill>
                </a:rPr>
                <a:t> Data 1</a:t>
              </a:r>
            </a:p>
          </p:txBody>
        </p:sp>
        <p:sp>
          <p:nvSpPr>
            <p:cNvPr id="296" name="Text Box 50"/>
            <p:cNvSpPr txBox="1">
              <a:spLocks noChangeArrowheads="1"/>
            </p:cNvSpPr>
            <p:nvPr/>
          </p:nvSpPr>
          <p:spPr bwMode="auto">
            <a:xfrm>
              <a:off x="2483" y="2592"/>
              <a:ext cx="294" cy="291"/>
            </a:xfrm>
            <a:prstGeom prst="rect">
              <a:avLst/>
            </a:prstGeom>
            <a:noFill/>
            <a:ln w="12700">
              <a:noFill/>
              <a:miter lim="800000"/>
              <a:headEnd/>
              <a:tailEnd/>
            </a:ln>
            <a:effectLst/>
          </p:spPr>
          <p:txBody>
            <a:bodyPr wrap="none">
              <a:spAutoFit/>
            </a:bodyPr>
            <a:lstStyle/>
            <a:p>
              <a:pPr algn="r"/>
              <a:r>
                <a:rPr lang="en-US" sz="1200">
                  <a:solidFill>
                    <a:schemeClr val="tx1"/>
                  </a:solidFill>
                </a:rPr>
                <a:t>Read</a:t>
              </a:r>
            </a:p>
            <a:p>
              <a:pPr algn="r"/>
              <a:r>
                <a:rPr lang="en-US" sz="1200">
                  <a:solidFill>
                    <a:schemeClr val="tx1"/>
                  </a:solidFill>
                </a:rPr>
                <a:t> Data 2</a:t>
              </a:r>
            </a:p>
          </p:txBody>
        </p:sp>
        <p:sp>
          <p:nvSpPr>
            <p:cNvPr id="297" name="Line 51"/>
            <p:cNvSpPr>
              <a:spLocks noChangeShapeType="1"/>
            </p:cNvSpPr>
            <p:nvPr/>
          </p:nvSpPr>
          <p:spPr bwMode="auto">
            <a:xfrm>
              <a:off x="1728" y="3312"/>
              <a:ext cx="240" cy="0"/>
            </a:xfrm>
            <a:prstGeom prst="line">
              <a:avLst/>
            </a:prstGeom>
            <a:noFill/>
            <a:ln w="28575">
              <a:solidFill>
                <a:schemeClr val="tx1"/>
              </a:solidFill>
              <a:round/>
              <a:headEnd/>
              <a:tailEnd/>
            </a:ln>
            <a:effectLst/>
          </p:spPr>
          <p:txBody>
            <a:bodyPr/>
            <a:lstStyle/>
            <a:p>
              <a:endParaRPr lang="en-US"/>
            </a:p>
          </p:txBody>
        </p:sp>
        <p:sp>
          <p:nvSpPr>
            <p:cNvPr id="298" name="Line 52"/>
            <p:cNvSpPr>
              <a:spLocks noChangeShapeType="1"/>
            </p:cNvSpPr>
            <p:nvPr/>
          </p:nvSpPr>
          <p:spPr bwMode="auto">
            <a:xfrm>
              <a:off x="1776" y="3264"/>
              <a:ext cx="48" cy="96"/>
            </a:xfrm>
            <a:prstGeom prst="line">
              <a:avLst/>
            </a:prstGeom>
            <a:noFill/>
            <a:ln w="12700">
              <a:solidFill>
                <a:schemeClr val="tx1"/>
              </a:solidFill>
              <a:round/>
              <a:headEnd/>
              <a:tailEnd/>
            </a:ln>
            <a:effectLst/>
          </p:spPr>
          <p:txBody>
            <a:bodyPr/>
            <a:lstStyle/>
            <a:p>
              <a:endParaRPr lang="en-US"/>
            </a:p>
          </p:txBody>
        </p:sp>
        <p:sp>
          <p:nvSpPr>
            <p:cNvPr id="299" name="Line 53"/>
            <p:cNvSpPr>
              <a:spLocks noChangeShapeType="1"/>
            </p:cNvSpPr>
            <p:nvPr/>
          </p:nvSpPr>
          <p:spPr bwMode="auto">
            <a:xfrm>
              <a:off x="2544" y="3264"/>
              <a:ext cx="48" cy="96"/>
            </a:xfrm>
            <a:prstGeom prst="line">
              <a:avLst/>
            </a:prstGeom>
            <a:noFill/>
            <a:ln w="12700">
              <a:solidFill>
                <a:schemeClr val="tx1"/>
              </a:solidFill>
              <a:round/>
              <a:headEnd/>
              <a:tailEnd/>
            </a:ln>
            <a:effectLst/>
          </p:spPr>
          <p:txBody>
            <a:bodyPr/>
            <a:lstStyle/>
            <a:p>
              <a:endParaRPr lang="en-US"/>
            </a:p>
          </p:txBody>
        </p:sp>
        <p:sp>
          <p:nvSpPr>
            <p:cNvPr id="300" name="Text Box 54"/>
            <p:cNvSpPr txBox="1">
              <a:spLocks noChangeArrowheads="1"/>
            </p:cNvSpPr>
            <p:nvPr/>
          </p:nvSpPr>
          <p:spPr bwMode="auto">
            <a:xfrm>
              <a:off x="1843" y="3312"/>
              <a:ext cx="155" cy="174"/>
            </a:xfrm>
            <a:prstGeom prst="rect">
              <a:avLst/>
            </a:prstGeom>
            <a:noFill/>
            <a:ln w="12700">
              <a:noFill/>
              <a:miter lim="800000"/>
              <a:headEnd/>
              <a:tailEnd/>
            </a:ln>
            <a:effectLst/>
          </p:spPr>
          <p:txBody>
            <a:bodyPr wrap="none">
              <a:spAutoFit/>
            </a:bodyPr>
            <a:lstStyle/>
            <a:p>
              <a:r>
                <a:rPr lang="en-US" sz="1200">
                  <a:solidFill>
                    <a:schemeClr val="tx1"/>
                  </a:solidFill>
                </a:rPr>
                <a:t>16</a:t>
              </a:r>
            </a:p>
          </p:txBody>
        </p:sp>
        <p:sp>
          <p:nvSpPr>
            <p:cNvPr id="301" name="Text Box 55"/>
            <p:cNvSpPr txBox="1">
              <a:spLocks noChangeArrowheads="1"/>
            </p:cNvSpPr>
            <p:nvPr/>
          </p:nvSpPr>
          <p:spPr bwMode="auto">
            <a:xfrm>
              <a:off x="2611" y="3312"/>
              <a:ext cx="155" cy="174"/>
            </a:xfrm>
            <a:prstGeom prst="rect">
              <a:avLst/>
            </a:prstGeom>
            <a:noFill/>
            <a:ln w="12700">
              <a:noFill/>
              <a:miter lim="800000"/>
              <a:headEnd/>
              <a:tailEnd/>
            </a:ln>
            <a:effectLst/>
          </p:spPr>
          <p:txBody>
            <a:bodyPr wrap="none">
              <a:spAutoFit/>
            </a:bodyPr>
            <a:lstStyle/>
            <a:p>
              <a:r>
                <a:rPr lang="en-US" sz="1200">
                  <a:solidFill>
                    <a:schemeClr val="tx1"/>
                  </a:solidFill>
                </a:rPr>
                <a:t>32</a:t>
              </a:r>
            </a:p>
          </p:txBody>
        </p:sp>
        <p:sp>
          <p:nvSpPr>
            <p:cNvPr id="302" name="Line 56"/>
            <p:cNvSpPr>
              <a:spLocks noChangeShapeType="1"/>
            </p:cNvSpPr>
            <p:nvPr/>
          </p:nvSpPr>
          <p:spPr bwMode="auto">
            <a:xfrm>
              <a:off x="1776" y="2880"/>
              <a:ext cx="160" cy="0"/>
            </a:xfrm>
            <a:prstGeom prst="line">
              <a:avLst/>
            </a:prstGeom>
            <a:noFill/>
            <a:ln w="28575">
              <a:solidFill>
                <a:srgbClr val="CC3399"/>
              </a:solidFill>
              <a:round/>
              <a:headEnd/>
              <a:tailEnd type="triangle" w="med" len="med"/>
            </a:ln>
            <a:effectLst/>
          </p:spPr>
          <p:txBody>
            <a:bodyPr/>
            <a:lstStyle/>
            <a:p>
              <a:endParaRPr lang="en-US"/>
            </a:p>
          </p:txBody>
        </p:sp>
        <p:sp>
          <p:nvSpPr>
            <p:cNvPr id="303" name="Line 57"/>
            <p:cNvSpPr>
              <a:spLocks noChangeShapeType="1"/>
            </p:cNvSpPr>
            <p:nvPr/>
          </p:nvSpPr>
          <p:spPr bwMode="auto">
            <a:xfrm>
              <a:off x="3024" y="2976"/>
              <a:ext cx="0" cy="336"/>
            </a:xfrm>
            <a:prstGeom prst="line">
              <a:avLst/>
            </a:prstGeom>
            <a:noFill/>
            <a:ln w="28575">
              <a:solidFill>
                <a:schemeClr val="tx1"/>
              </a:solidFill>
              <a:round/>
              <a:headEnd/>
              <a:tailEnd/>
            </a:ln>
            <a:effectLst/>
          </p:spPr>
          <p:txBody>
            <a:bodyPr/>
            <a:lstStyle/>
            <a:p>
              <a:endParaRPr lang="en-US"/>
            </a:p>
          </p:txBody>
        </p:sp>
        <p:sp>
          <p:nvSpPr>
            <p:cNvPr id="304" name="Line 58"/>
            <p:cNvSpPr>
              <a:spLocks noChangeShapeType="1"/>
            </p:cNvSpPr>
            <p:nvPr/>
          </p:nvSpPr>
          <p:spPr bwMode="auto">
            <a:xfrm>
              <a:off x="2736" y="2736"/>
              <a:ext cx="96" cy="0"/>
            </a:xfrm>
            <a:prstGeom prst="line">
              <a:avLst/>
            </a:prstGeom>
            <a:noFill/>
            <a:ln w="28575">
              <a:solidFill>
                <a:schemeClr val="tx1"/>
              </a:solidFill>
              <a:round/>
              <a:headEnd/>
              <a:tailEnd/>
            </a:ln>
            <a:effectLst/>
          </p:spPr>
          <p:txBody>
            <a:bodyPr/>
            <a:lstStyle/>
            <a:p>
              <a:endParaRPr lang="en-US"/>
            </a:p>
          </p:txBody>
        </p:sp>
        <p:sp>
          <p:nvSpPr>
            <p:cNvPr id="305" name="Line 59"/>
            <p:cNvSpPr>
              <a:spLocks noChangeShapeType="1"/>
            </p:cNvSpPr>
            <p:nvPr/>
          </p:nvSpPr>
          <p:spPr bwMode="auto">
            <a:xfrm>
              <a:off x="1728" y="2160"/>
              <a:ext cx="0" cy="1152"/>
            </a:xfrm>
            <a:prstGeom prst="line">
              <a:avLst/>
            </a:prstGeom>
            <a:noFill/>
            <a:ln w="28575">
              <a:solidFill>
                <a:schemeClr val="tx1"/>
              </a:solidFill>
              <a:round/>
              <a:headEnd/>
              <a:tailEnd/>
            </a:ln>
            <a:effectLst/>
          </p:spPr>
          <p:txBody>
            <a:bodyPr/>
            <a:lstStyle/>
            <a:p>
              <a:endParaRPr lang="en-US"/>
            </a:p>
          </p:txBody>
        </p:sp>
        <p:sp>
          <p:nvSpPr>
            <p:cNvPr id="306" name="Line 60"/>
            <p:cNvSpPr>
              <a:spLocks noChangeShapeType="1"/>
            </p:cNvSpPr>
            <p:nvPr/>
          </p:nvSpPr>
          <p:spPr bwMode="auto">
            <a:xfrm>
              <a:off x="1728" y="2160"/>
              <a:ext cx="192" cy="0"/>
            </a:xfrm>
            <a:prstGeom prst="line">
              <a:avLst/>
            </a:prstGeom>
            <a:noFill/>
            <a:ln w="19050">
              <a:solidFill>
                <a:schemeClr val="tx1"/>
              </a:solidFill>
              <a:round/>
              <a:headEnd/>
              <a:tailEnd type="triangle" w="med" len="med"/>
            </a:ln>
            <a:effectLst/>
          </p:spPr>
          <p:txBody>
            <a:bodyPr/>
            <a:lstStyle/>
            <a:p>
              <a:endParaRPr lang="en-US"/>
            </a:p>
          </p:txBody>
        </p:sp>
        <p:sp>
          <p:nvSpPr>
            <p:cNvPr id="307" name="Line 61"/>
            <p:cNvSpPr>
              <a:spLocks noChangeShapeType="1"/>
            </p:cNvSpPr>
            <p:nvPr/>
          </p:nvSpPr>
          <p:spPr bwMode="auto">
            <a:xfrm>
              <a:off x="2928" y="2736"/>
              <a:ext cx="272" cy="0"/>
            </a:xfrm>
            <a:prstGeom prst="line">
              <a:avLst/>
            </a:prstGeom>
            <a:noFill/>
            <a:ln w="28575">
              <a:solidFill>
                <a:schemeClr val="tx1"/>
              </a:solidFill>
              <a:round/>
              <a:headEnd/>
              <a:tailEnd type="triangle" w="med" len="med"/>
            </a:ln>
            <a:effectLst/>
          </p:spPr>
          <p:txBody>
            <a:bodyPr/>
            <a:lstStyle/>
            <a:p>
              <a:endParaRPr lang="en-US"/>
            </a:p>
          </p:txBody>
        </p:sp>
        <p:sp>
          <p:nvSpPr>
            <p:cNvPr id="308" name="Line 62"/>
            <p:cNvSpPr>
              <a:spLocks noChangeShapeType="1"/>
            </p:cNvSpPr>
            <p:nvPr/>
          </p:nvSpPr>
          <p:spPr bwMode="auto">
            <a:xfrm>
              <a:off x="3792" y="2592"/>
              <a:ext cx="112" cy="0"/>
            </a:xfrm>
            <a:prstGeom prst="line">
              <a:avLst/>
            </a:prstGeom>
            <a:noFill/>
            <a:ln w="28575">
              <a:solidFill>
                <a:schemeClr val="tx1"/>
              </a:solidFill>
              <a:round/>
              <a:headEnd/>
              <a:tailEnd/>
            </a:ln>
            <a:effectLst/>
          </p:spPr>
          <p:txBody>
            <a:bodyPr/>
            <a:lstStyle/>
            <a:p>
              <a:endParaRPr lang="en-US"/>
            </a:p>
          </p:txBody>
        </p:sp>
        <p:sp>
          <p:nvSpPr>
            <p:cNvPr id="309" name="Freeform 63"/>
            <p:cNvSpPr>
              <a:spLocks/>
            </p:cNvSpPr>
            <p:nvPr/>
          </p:nvSpPr>
          <p:spPr bwMode="auto">
            <a:xfrm>
              <a:off x="3456" y="2160"/>
              <a:ext cx="336" cy="816"/>
            </a:xfrm>
            <a:custGeom>
              <a:avLst/>
              <a:gdLst/>
              <a:ahLst/>
              <a:cxnLst>
                <a:cxn ang="0">
                  <a:pos x="0" y="0"/>
                </a:cxn>
                <a:cxn ang="0">
                  <a:pos x="0" y="427"/>
                </a:cxn>
                <a:cxn ang="0">
                  <a:pos x="111" y="553"/>
                </a:cxn>
                <a:cxn ang="0">
                  <a:pos x="0" y="671"/>
                </a:cxn>
                <a:cxn ang="0">
                  <a:pos x="0" y="1098"/>
                </a:cxn>
                <a:cxn ang="0">
                  <a:pos x="387" y="790"/>
                </a:cxn>
                <a:cxn ang="0">
                  <a:pos x="387" y="308"/>
                </a:cxn>
                <a:cxn ang="0">
                  <a:pos x="0" y="0"/>
                </a:cxn>
              </a:cxnLst>
              <a:rect l="0" t="0" r="r" b="b"/>
              <a:pathLst>
                <a:path w="388" h="1099">
                  <a:moveTo>
                    <a:pt x="0" y="0"/>
                  </a:moveTo>
                  <a:lnTo>
                    <a:pt x="0" y="427"/>
                  </a:lnTo>
                  <a:lnTo>
                    <a:pt x="111" y="553"/>
                  </a:lnTo>
                  <a:lnTo>
                    <a:pt x="0" y="671"/>
                  </a:lnTo>
                  <a:lnTo>
                    <a:pt x="0" y="1098"/>
                  </a:lnTo>
                  <a:lnTo>
                    <a:pt x="387" y="790"/>
                  </a:lnTo>
                  <a:lnTo>
                    <a:pt x="387" y="308"/>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10" name="Rectangle 64"/>
            <p:cNvSpPr>
              <a:spLocks noChangeArrowheads="1"/>
            </p:cNvSpPr>
            <p:nvPr/>
          </p:nvSpPr>
          <p:spPr bwMode="auto">
            <a:xfrm>
              <a:off x="3520" y="2544"/>
              <a:ext cx="318" cy="210"/>
            </a:xfrm>
            <a:prstGeom prst="rect">
              <a:avLst/>
            </a:prstGeom>
            <a:noFill/>
            <a:ln w="12700">
              <a:noFill/>
              <a:miter lim="800000"/>
              <a:headEnd/>
              <a:tailEnd/>
            </a:ln>
            <a:effectLst/>
          </p:spPr>
          <p:txBody>
            <a:bodyPr wrap="none" lIns="19050" tIns="26988" rIns="19050" bIns="26988"/>
            <a:lstStyle/>
            <a:p>
              <a:pPr defTabSz="904875">
                <a:lnSpc>
                  <a:spcPts val="1600"/>
                </a:lnSpc>
                <a:tabLst>
                  <a:tab pos="452438" algn="l"/>
                  <a:tab pos="904875" algn="l"/>
                  <a:tab pos="1357313" algn="l"/>
                </a:tabLst>
              </a:pPr>
              <a:r>
                <a:rPr lang="en-US" sz="1200" b="1">
                  <a:solidFill>
                    <a:srgbClr val="000000"/>
                  </a:solidFill>
                </a:rPr>
                <a:t>ALU</a:t>
              </a:r>
            </a:p>
          </p:txBody>
        </p:sp>
        <p:sp>
          <p:nvSpPr>
            <p:cNvPr id="311" name="AutoShape 65"/>
            <p:cNvSpPr>
              <a:spLocks noChangeArrowheads="1"/>
            </p:cNvSpPr>
            <p:nvPr/>
          </p:nvSpPr>
          <p:spPr bwMode="auto">
            <a:xfrm rot="-5400000">
              <a:off x="3016" y="2760"/>
              <a:ext cx="480"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312" name="Line 66"/>
            <p:cNvSpPr>
              <a:spLocks noChangeShapeType="1"/>
            </p:cNvSpPr>
            <p:nvPr/>
          </p:nvSpPr>
          <p:spPr bwMode="auto">
            <a:xfrm>
              <a:off x="3328" y="2832"/>
              <a:ext cx="144" cy="0"/>
            </a:xfrm>
            <a:prstGeom prst="line">
              <a:avLst/>
            </a:prstGeom>
            <a:noFill/>
            <a:ln w="28575">
              <a:solidFill>
                <a:schemeClr val="tx1"/>
              </a:solidFill>
              <a:round/>
              <a:headEnd/>
              <a:tailEnd type="triangle" w="med" len="med"/>
            </a:ln>
            <a:effectLst/>
          </p:spPr>
          <p:txBody>
            <a:bodyPr/>
            <a:lstStyle/>
            <a:p>
              <a:endParaRPr lang="en-US"/>
            </a:p>
          </p:txBody>
        </p:sp>
        <p:sp>
          <p:nvSpPr>
            <p:cNvPr id="313" name="Rectangle 67"/>
            <p:cNvSpPr>
              <a:spLocks noChangeArrowheads="1"/>
            </p:cNvSpPr>
            <p:nvPr/>
          </p:nvSpPr>
          <p:spPr bwMode="auto">
            <a:xfrm>
              <a:off x="3216" y="2880"/>
              <a:ext cx="96" cy="206"/>
            </a:xfrm>
            <a:prstGeom prst="rect">
              <a:avLst/>
            </a:prstGeom>
            <a:noFill/>
            <a:ln w="12700">
              <a:noFill/>
              <a:miter lim="800000"/>
              <a:headEnd/>
              <a:tailEnd/>
            </a:ln>
            <a:effectLst/>
          </p:spPr>
          <p:txBody>
            <a:bodyPr wrap="none" lIns="19050" tIns="26988" rIns="19050" bIns="26988"/>
            <a:lstStyle/>
            <a:p>
              <a:pPr>
                <a:spcBef>
                  <a:spcPts val="600"/>
                </a:spcBef>
                <a:spcAft>
                  <a:spcPts val="600"/>
                </a:spcAft>
              </a:pPr>
              <a:endParaRPr lang="en-US" sz="1400"/>
            </a:p>
          </p:txBody>
        </p:sp>
        <p:sp>
          <p:nvSpPr>
            <p:cNvPr id="314" name="Rectangle 68"/>
            <p:cNvSpPr>
              <a:spLocks noChangeArrowheads="1"/>
            </p:cNvSpPr>
            <p:nvPr/>
          </p:nvSpPr>
          <p:spPr bwMode="auto">
            <a:xfrm>
              <a:off x="3216" y="2640"/>
              <a:ext cx="96" cy="206"/>
            </a:xfrm>
            <a:prstGeom prst="rect">
              <a:avLst/>
            </a:prstGeom>
            <a:noFill/>
            <a:ln w="12700">
              <a:noFill/>
              <a:miter lim="800000"/>
              <a:headEnd/>
              <a:tailEnd/>
            </a:ln>
            <a:effectLst/>
          </p:spPr>
          <p:txBody>
            <a:bodyPr wrap="none" lIns="19050" tIns="26988" rIns="19050" bIns="26988"/>
            <a:lstStyle/>
            <a:p>
              <a:pPr>
                <a:spcBef>
                  <a:spcPts val="600"/>
                </a:spcBef>
                <a:spcAft>
                  <a:spcPts val="600"/>
                </a:spcAft>
              </a:pPr>
              <a:endParaRPr lang="en-US" sz="1400"/>
            </a:p>
          </p:txBody>
        </p:sp>
        <p:sp>
          <p:nvSpPr>
            <p:cNvPr id="315" name="Line 69"/>
            <p:cNvSpPr>
              <a:spLocks noChangeShapeType="1"/>
            </p:cNvSpPr>
            <p:nvPr/>
          </p:nvSpPr>
          <p:spPr bwMode="auto">
            <a:xfrm>
              <a:off x="3024" y="2976"/>
              <a:ext cx="176" cy="0"/>
            </a:xfrm>
            <a:prstGeom prst="line">
              <a:avLst/>
            </a:prstGeom>
            <a:noFill/>
            <a:ln w="28575">
              <a:solidFill>
                <a:schemeClr val="tx1"/>
              </a:solidFill>
              <a:round/>
              <a:headEnd/>
              <a:tailEnd type="triangle" w="med" len="med"/>
            </a:ln>
            <a:effectLst/>
          </p:spPr>
          <p:txBody>
            <a:bodyPr/>
            <a:lstStyle/>
            <a:p>
              <a:endParaRPr lang="en-US"/>
            </a:p>
          </p:txBody>
        </p:sp>
        <p:sp>
          <p:nvSpPr>
            <p:cNvPr id="316" name="Line 70"/>
            <p:cNvSpPr>
              <a:spLocks noChangeShapeType="1"/>
            </p:cNvSpPr>
            <p:nvPr/>
          </p:nvSpPr>
          <p:spPr bwMode="auto">
            <a:xfrm>
              <a:off x="2928" y="2304"/>
              <a:ext cx="512" cy="0"/>
            </a:xfrm>
            <a:prstGeom prst="line">
              <a:avLst/>
            </a:prstGeom>
            <a:noFill/>
            <a:ln w="28575">
              <a:solidFill>
                <a:schemeClr val="tx1"/>
              </a:solidFill>
              <a:round/>
              <a:headEnd/>
              <a:tailEnd type="triangle" w="med" len="med"/>
            </a:ln>
            <a:effectLst/>
          </p:spPr>
          <p:txBody>
            <a:bodyPr/>
            <a:lstStyle/>
            <a:p>
              <a:endParaRPr lang="en-US"/>
            </a:p>
          </p:txBody>
        </p:sp>
        <p:sp>
          <p:nvSpPr>
            <p:cNvPr id="317" name="Oval 71"/>
            <p:cNvSpPr>
              <a:spLocks noChangeArrowheads="1"/>
            </p:cNvSpPr>
            <p:nvPr/>
          </p:nvSpPr>
          <p:spPr bwMode="auto">
            <a:xfrm>
              <a:off x="3168" y="1824"/>
              <a:ext cx="288" cy="336"/>
            </a:xfrm>
            <a:prstGeom prst="ellipse">
              <a:avLst/>
            </a:prstGeom>
            <a:noFill/>
            <a:ln w="12700">
              <a:solidFill>
                <a:schemeClr val="tx1"/>
              </a:solidFill>
              <a:round/>
              <a:headEnd/>
              <a:tailEnd/>
            </a:ln>
            <a:effectLst/>
          </p:spPr>
          <p:txBody>
            <a:bodyPr wrap="none" anchor="ctr"/>
            <a:lstStyle/>
            <a:p>
              <a:endParaRPr lang="en-US"/>
            </a:p>
          </p:txBody>
        </p:sp>
        <p:sp>
          <p:nvSpPr>
            <p:cNvPr id="318" name="Rectangle 72"/>
            <p:cNvSpPr>
              <a:spLocks noChangeArrowheads="1"/>
            </p:cNvSpPr>
            <p:nvPr/>
          </p:nvSpPr>
          <p:spPr bwMode="auto">
            <a:xfrm>
              <a:off x="3168" y="1824"/>
              <a:ext cx="288" cy="288"/>
            </a:xfrm>
            <a:prstGeom prst="rect">
              <a:avLst/>
            </a:prstGeom>
            <a:noFill/>
            <a:ln w="12700">
              <a:noFill/>
              <a:miter lim="800000"/>
              <a:headEnd/>
              <a:tailEnd/>
            </a:ln>
            <a:effectLst/>
          </p:spPr>
          <p:txBody>
            <a:bodyPr wrap="none" lIns="19050" tIns="26988" rIns="19050" bIns="26988"/>
            <a:lstStyle/>
            <a:p>
              <a:pPr algn="ctr" defTabSz="904875">
                <a:lnSpc>
                  <a:spcPts val="1600"/>
                </a:lnSpc>
                <a:tabLst>
                  <a:tab pos="452438" algn="l"/>
                  <a:tab pos="904875" algn="l"/>
                  <a:tab pos="1357313" algn="l"/>
                </a:tabLst>
              </a:pPr>
              <a:r>
                <a:rPr lang="en-US" sz="1200" b="1">
                  <a:solidFill>
                    <a:srgbClr val="000000"/>
                  </a:solidFill>
                </a:rPr>
                <a:t>Shift</a:t>
              </a:r>
            </a:p>
            <a:p>
              <a:pPr algn="ctr" defTabSz="904875">
                <a:lnSpc>
                  <a:spcPts val="1600"/>
                </a:lnSpc>
                <a:tabLst>
                  <a:tab pos="452438" algn="l"/>
                  <a:tab pos="904875" algn="l"/>
                  <a:tab pos="1357313" algn="l"/>
                </a:tabLst>
              </a:pPr>
              <a:r>
                <a:rPr lang="en-US" sz="1200" b="1">
                  <a:solidFill>
                    <a:srgbClr val="000000"/>
                  </a:solidFill>
                </a:rPr>
                <a:t>left 2</a:t>
              </a:r>
            </a:p>
          </p:txBody>
        </p:sp>
        <p:sp>
          <p:nvSpPr>
            <p:cNvPr id="319" name="Line 73"/>
            <p:cNvSpPr>
              <a:spLocks noChangeShapeType="1"/>
            </p:cNvSpPr>
            <p:nvPr/>
          </p:nvSpPr>
          <p:spPr bwMode="auto">
            <a:xfrm>
              <a:off x="3024" y="2016"/>
              <a:ext cx="144" cy="0"/>
            </a:xfrm>
            <a:prstGeom prst="line">
              <a:avLst/>
            </a:prstGeom>
            <a:noFill/>
            <a:ln w="28575">
              <a:solidFill>
                <a:schemeClr val="tx1"/>
              </a:solidFill>
              <a:round/>
              <a:headEnd/>
              <a:tailEnd type="triangle" w="med" len="med"/>
            </a:ln>
            <a:effectLst/>
          </p:spPr>
          <p:txBody>
            <a:bodyPr/>
            <a:lstStyle/>
            <a:p>
              <a:endParaRPr lang="en-US"/>
            </a:p>
          </p:txBody>
        </p:sp>
        <p:grpSp>
          <p:nvGrpSpPr>
            <p:cNvPr id="320" name="Group 74"/>
            <p:cNvGrpSpPr>
              <a:grpSpLocks/>
            </p:cNvGrpSpPr>
            <p:nvPr/>
          </p:nvGrpSpPr>
          <p:grpSpPr bwMode="auto">
            <a:xfrm>
              <a:off x="3600" y="1608"/>
              <a:ext cx="192" cy="580"/>
              <a:chOff x="1392" y="2880"/>
              <a:chExt cx="288" cy="480"/>
            </a:xfrm>
          </p:grpSpPr>
          <p:sp>
            <p:nvSpPr>
              <p:cNvPr id="373" name="Line 75"/>
              <p:cNvSpPr>
                <a:spLocks noChangeShapeType="1"/>
              </p:cNvSpPr>
              <p:nvPr/>
            </p:nvSpPr>
            <p:spPr bwMode="auto">
              <a:xfrm>
                <a:off x="1392" y="3072"/>
                <a:ext cx="48" cy="48"/>
              </a:xfrm>
              <a:prstGeom prst="line">
                <a:avLst/>
              </a:prstGeom>
              <a:noFill/>
              <a:ln w="12700">
                <a:solidFill>
                  <a:schemeClr val="tx1"/>
                </a:solidFill>
                <a:round/>
                <a:headEnd/>
                <a:tailEnd/>
              </a:ln>
              <a:effectLst/>
            </p:spPr>
            <p:txBody>
              <a:bodyPr/>
              <a:lstStyle/>
              <a:p>
                <a:endParaRPr lang="en-US"/>
              </a:p>
            </p:txBody>
          </p:sp>
          <p:sp>
            <p:nvSpPr>
              <p:cNvPr id="374" name="Line 76"/>
              <p:cNvSpPr>
                <a:spLocks noChangeShapeType="1"/>
              </p:cNvSpPr>
              <p:nvPr/>
            </p:nvSpPr>
            <p:spPr bwMode="auto">
              <a:xfrm flipH="1">
                <a:off x="1392" y="3120"/>
                <a:ext cx="48" cy="48"/>
              </a:xfrm>
              <a:prstGeom prst="line">
                <a:avLst/>
              </a:prstGeom>
              <a:noFill/>
              <a:ln w="12700">
                <a:solidFill>
                  <a:schemeClr val="tx1"/>
                </a:solidFill>
                <a:round/>
                <a:headEnd/>
                <a:tailEnd/>
              </a:ln>
              <a:effectLst/>
            </p:spPr>
            <p:txBody>
              <a:bodyPr/>
              <a:lstStyle/>
              <a:p>
                <a:endParaRPr lang="en-US"/>
              </a:p>
            </p:txBody>
          </p:sp>
          <p:sp>
            <p:nvSpPr>
              <p:cNvPr id="375" name="Line 77"/>
              <p:cNvSpPr>
                <a:spLocks noChangeShapeType="1"/>
              </p:cNvSpPr>
              <p:nvPr/>
            </p:nvSpPr>
            <p:spPr bwMode="auto">
              <a:xfrm flipV="1">
                <a:off x="1392" y="2880"/>
                <a:ext cx="0" cy="192"/>
              </a:xfrm>
              <a:prstGeom prst="line">
                <a:avLst/>
              </a:prstGeom>
              <a:noFill/>
              <a:ln w="12700">
                <a:solidFill>
                  <a:schemeClr val="tx1"/>
                </a:solidFill>
                <a:round/>
                <a:headEnd/>
                <a:tailEnd/>
              </a:ln>
              <a:effectLst/>
            </p:spPr>
            <p:txBody>
              <a:bodyPr/>
              <a:lstStyle/>
              <a:p>
                <a:endParaRPr lang="en-US"/>
              </a:p>
            </p:txBody>
          </p:sp>
          <p:sp>
            <p:nvSpPr>
              <p:cNvPr id="376" name="Line 78"/>
              <p:cNvSpPr>
                <a:spLocks noChangeShapeType="1"/>
              </p:cNvSpPr>
              <p:nvPr/>
            </p:nvSpPr>
            <p:spPr bwMode="auto">
              <a:xfrm flipV="1">
                <a:off x="1392" y="3168"/>
                <a:ext cx="0" cy="192"/>
              </a:xfrm>
              <a:prstGeom prst="line">
                <a:avLst/>
              </a:prstGeom>
              <a:noFill/>
              <a:ln w="12700">
                <a:solidFill>
                  <a:schemeClr val="tx1"/>
                </a:solidFill>
                <a:round/>
                <a:headEnd/>
                <a:tailEnd/>
              </a:ln>
              <a:effectLst/>
            </p:spPr>
            <p:txBody>
              <a:bodyPr/>
              <a:lstStyle/>
              <a:p>
                <a:endParaRPr lang="en-US"/>
              </a:p>
            </p:txBody>
          </p:sp>
          <p:sp>
            <p:nvSpPr>
              <p:cNvPr id="377" name="Line 79"/>
              <p:cNvSpPr>
                <a:spLocks noChangeShapeType="1"/>
              </p:cNvSpPr>
              <p:nvPr/>
            </p:nvSpPr>
            <p:spPr bwMode="auto">
              <a:xfrm flipV="1">
                <a:off x="1392" y="3216"/>
                <a:ext cx="288" cy="144"/>
              </a:xfrm>
              <a:prstGeom prst="line">
                <a:avLst/>
              </a:prstGeom>
              <a:noFill/>
              <a:ln w="12700">
                <a:solidFill>
                  <a:schemeClr val="tx1"/>
                </a:solidFill>
                <a:round/>
                <a:headEnd/>
                <a:tailEnd/>
              </a:ln>
              <a:effectLst/>
            </p:spPr>
            <p:txBody>
              <a:bodyPr/>
              <a:lstStyle/>
              <a:p>
                <a:endParaRPr lang="en-US"/>
              </a:p>
            </p:txBody>
          </p:sp>
          <p:sp>
            <p:nvSpPr>
              <p:cNvPr id="378" name="Line 80"/>
              <p:cNvSpPr>
                <a:spLocks noChangeShapeType="1"/>
              </p:cNvSpPr>
              <p:nvPr/>
            </p:nvSpPr>
            <p:spPr bwMode="auto">
              <a:xfrm flipV="1">
                <a:off x="1680" y="3024"/>
                <a:ext cx="0" cy="192"/>
              </a:xfrm>
              <a:prstGeom prst="line">
                <a:avLst/>
              </a:prstGeom>
              <a:noFill/>
              <a:ln w="12700">
                <a:solidFill>
                  <a:schemeClr val="tx1"/>
                </a:solidFill>
                <a:round/>
                <a:headEnd/>
                <a:tailEnd/>
              </a:ln>
              <a:effectLst/>
            </p:spPr>
            <p:txBody>
              <a:bodyPr/>
              <a:lstStyle/>
              <a:p>
                <a:endParaRPr lang="en-US"/>
              </a:p>
            </p:txBody>
          </p:sp>
          <p:sp>
            <p:nvSpPr>
              <p:cNvPr id="379" name="Line 81"/>
              <p:cNvSpPr>
                <a:spLocks noChangeShapeType="1"/>
              </p:cNvSpPr>
              <p:nvPr/>
            </p:nvSpPr>
            <p:spPr bwMode="auto">
              <a:xfrm>
                <a:off x="1392" y="2880"/>
                <a:ext cx="288" cy="144"/>
              </a:xfrm>
              <a:prstGeom prst="line">
                <a:avLst/>
              </a:prstGeom>
              <a:noFill/>
              <a:ln w="12700">
                <a:solidFill>
                  <a:schemeClr val="tx1"/>
                </a:solidFill>
                <a:round/>
                <a:headEnd/>
                <a:tailEnd/>
              </a:ln>
              <a:effectLst/>
            </p:spPr>
            <p:txBody>
              <a:bodyPr/>
              <a:lstStyle/>
              <a:p>
                <a:endParaRPr lang="en-US"/>
              </a:p>
            </p:txBody>
          </p:sp>
        </p:grpSp>
        <p:sp>
          <p:nvSpPr>
            <p:cNvPr id="321" name="Text Box 82"/>
            <p:cNvSpPr txBox="1">
              <a:spLocks noChangeArrowheads="1"/>
            </p:cNvSpPr>
            <p:nvPr/>
          </p:nvSpPr>
          <p:spPr bwMode="auto">
            <a:xfrm>
              <a:off x="3640" y="1776"/>
              <a:ext cx="215" cy="174"/>
            </a:xfrm>
            <a:prstGeom prst="rect">
              <a:avLst/>
            </a:prstGeom>
            <a:noFill/>
            <a:ln w="12700">
              <a:noFill/>
              <a:miter lim="800000"/>
              <a:headEnd/>
              <a:tailEnd/>
            </a:ln>
            <a:effectLst/>
          </p:spPr>
          <p:txBody>
            <a:bodyPr wrap="none">
              <a:spAutoFit/>
            </a:bodyPr>
            <a:lstStyle/>
            <a:p>
              <a:r>
                <a:rPr lang="en-US" sz="1200" b="1">
                  <a:solidFill>
                    <a:schemeClr val="tx1"/>
                  </a:solidFill>
                </a:rPr>
                <a:t>Add</a:t>
              </a:r>
            </a:p>
          </p:txBody>
        </p:sp>
        <p:sp>
          <p:nvSpPr>
            <p:cNvPr id="322" name="Line 83"/>
            <p:cNvSpPr>
              <a:spLocks noChangeShapeType="1"/>
            </p:cNvSpPr>
            <p:nvPr/>
          </p:nvSpPr>
          <p:spPr bwMode="auto">
            <a:xfrm>
              <a:off x="3447" y="2016"/>
              <a:ext cx="144" cy="0"/>
            </a:xfrm>
            <a:prstGeom prst="line">
              <a:avLst/>
            </a:prstGeom>
            <a:noFill/>
            <a:ln w="28575">
              <a:solidFill>
                <a:schemeClr val="tx1"/>
              </a:solidFill>
              <a:round/>
              <a:headEnd/>
              <a:tailEnd type="triangle" w="med" len="med"/>
            </a:ln>
            <a:effectLst/>
          </p:spPr>
          <p:txBody>
            <a:bodyPr/>
            <a:lstStyle/>
            <a:p>
              <a:endParaRPr lang="en-US"/>
            </a:p>
          </p:txBody>
        </p:sp>
        <p:sp>
          <p:nvSpPr>
            <p:cNvPr id="323" name="Rectangle 84"/>
            <p:cNvSpPr>
              <a:spLocks noChangeArrowheads="1"/>
            </p:cNvSpPr>
            <p:nvPr/>
          </p:nvSpPr>
          <p:spPr bwMode="auto">
            <a:xfrm>
              <a:off x="4128" y="2112"/>
              <a:ext cx="816" cy="912"/>
            </a:xfrm>
            <a:prstGeom prst="rect">
              <a:avLst/>
            </a:prstGeom>
            <a:noFill/>
            <a:ln w="12700">
              <a:solidFill>
                <a:schemeClr val="tx1"/>
              </a:solidFill>
              <a:miter lim="800000"/>
              <a:headEnd/>
              <a:tailEnd/>
            </a:ln>
            <a:effectLst/>
          </p:spPr>
          <p:txBody>
            <a:bodyPr wrap="none" anchor="ctr"/>
            <a:lstStyle/>
            <a:p>
              <a:endParaRPr lang="en-US"/>
            </a:p>
          </p:txBody>
        </p:sp>
        <p:sp>
          <p:nvSpPr>
            <p:cNvPr id="324" name="Line 85"/>
            <p:cNvSpPr>
              <a:spLocks noChangeShapeType="1"/>
            </p:cNvSpPr>
            <p:nvPr/>
          </p:nvSpPr>
          <p:spPr bwMode="auto">
            <a:xfrm>
              <a:off x="3984" y="2592"/>
              <a:ext cx="160" cy="0"/>
            </a:xfrm>
            <a:prstGeom prst="line">
              <a:avLst/>
            </a:prstGeom>
            <a:noFill/>
            <a:ln w="28575">
              <a:solidFill>
                <a:schemeClr val="tx1"/>
              </a:solidFill>
              <a:round/>
              <a:headEnd/>
              <a:tailEnd type="triangle" w="med" len="med"/>
            </a:ln>
            <a:effectLst/>
          </p:spPr>
          <p:txBody>
            <a:bodyPr/>
            <a:lstStyle/>
            <a:p>
              <a:endParaRPr lang="en-US"/>
            </a:p>
          </p:txBody>
        </p:sp>
        <p:sp>
          <p:nvSpPr>
            <p:cNvPr id="325" name="Text Box 86"/>
            <p:cNvSpPr txBox="1">
              <a:spLocks noChangeArrowheads="1"/>
            </p:cNvSpPr>
            <p:nvPr/>
          </p:nvSpPr>
          <p:spPr bwMode="auto">
            <a:xfrm>
              <a:off x="4491" y="2112"/>
              <a:ext cx="395" cy="330"/>
            </a:xfrm>
            <a:prstGeom prst="rect">
              <a:avLst/>
            </a:prstGeom>
            <a:noFill/>
            <a:ln w="12700">
              <a:noFill/>
              <a:miter lim="800000"/>
              <a:headEnd/>
              <a:tailEnd/>
            </a:ln>
            <a:effectLst/>
          </p:spPr>
          <p:txBody>
            <a:bodyPr wrap="none">
              <a:spAutoFit/>
            </a:bodyPr>
            <a:lstStyle/>
            <a:p>
              <a:pPr algn="ctr"/>
              <a:r>
                <a:rPr lang="en-US" sz="1400" b="1">
                  <a:solidFill>
                    <a:schemeClr val="tx1"/>
                  </a:solidFill>
                </a:rPr>
                <a:t>Data</a:t>
              </a:r>
            </a:p>
            <a:p>
              <a:pPr algn="ctr"/>
              <a:r>
                <a:rPr lang="en-US" sz="1400" b="1">
                  <a:solidFill>
                    <a:schemeClr val="tx1"/>
                  </a:solidFill>
                </a:rPr>
                <a:t>Memory</a:t>
              </a:r>
            </a:p>
          </p:txBody>
        </p:sp>
        <p:sp>
          <p:nvSpPr>
            <p:cNvPr id="326" name="Text Box 87"/>
            <p:cNvSpPr txBox="1">
              <a:spLocks noChangeArrowheads="1"/>
            </p:cNvSpPr>
            <p:nvPr/>
          </p:nvSpPr>
          <p:spPr bwMode="auto">
            <a:xfrm>
              <a:off x="4230" y="2496"/>
              <a:ext cx="317" cy="174"/>
            </a:xfrm>
            <a:prstGeom prst="rect">
              <a:avLst/>
            </a:prstGeom>
            <a:noFill/>
            <a:ln w="12700">
              <a:noFill/>
              <a:miter lim="800000"/>
              <a:headEnd/>
              <a:tailEnd/>
            </a:ln>
            <a:effectLst/>
          </p:spPr>
          <p:txBody>
            <a:bodyPr wrap="none">
              <a:spAutoFit/>
            </a:bodyPr>
            <a:lstStyle/>
            <a:p>
              <a:r>
                <a:rPr lang="en-US" sz="1200">
                  <a:solidFill>
                    <a:schemeClr val="tx1"/>
                  </a:solidFill>
                </a:rPr>
                <a:t>Address</a:t>
              </a:r>
            </a:p>
          </p:txBody>
        </p:sp>
        <p:sp>
          <p:nvSpPr>
            <p:cNvPr id="327" name="Text Box 88"/>
            <p:cNvSpPr txBox="1">
              <a:spLocks noChangeArrowheads="1"/>
            </p:cNvSpPr>
            <p:nvPr/>
          </p:nvSpPr>
          <p:spPr bwMode="auto">
            <a:xfrm>
              <a:off x="4254" y="2736"/>
              <a:ext cx="395" cy="174"/>
            </a:xfrm>
            <a:prstGeom prst="rect">
              <a:avLst/>
            </a:prstGeom>
            <a:noFill/>
            <a:ln w="12700">
              <a:noFill/>
              <a:miter lim="800000"/>
              <a:headEnd/>
              <a:tailEnd/>
            </a:ln>
            <a:effectLst/>
          </p:spPr>
          <p:txBody>
            <a:bodyPr wrap="none">
              <a:spAutoFit/>
            </a:bodyPr>
            <a:lstStyle/>
            <a:p>
              <a:r>
                <a:rPr lang="en-US" sz="1200">
                  <a:solidFill>
                    <a:schemeClr val="tx1"/>
                  </a:solidFill>
                </a:rPr>
                <a:t>Write Data</a:t>
              </a:r>
            </a:p>
          </p:txBody>
        </p:sp>
        <p:sp>
          <p:nvSpPr>
            <p:cNvPr id="328" name="Text Box 89"/>
            <p:cNvSpPr txBox="1">
              <a:spLocks noChangeArrowheads="1"/>
            </p:cNvSpPr>
            <p:nvPr/>
          </p:nvSpPr>
          <p:spPr bwMode="auto">
            <a:xfrm>
              <a:off x="4725" y="2448"/>
              <a:ext cx="227" cy="291"/>
            </a:xfrm>
            <a:prstGeom prst="rect">
              <a:avLst/>
            </a:prstGeom>
            <a:noFill/>
            <a:ln w="12700">
              <a:noFill/>
              <a:miter lim="800000"/>
              <a:headEnd/>
              <a:tailEnd/>
            </a:ln>
            <a:effectLst/>
          </p:spPr>
          <p:txBody>
            <a:bodyPr wrap="none">
              <a:spAutoFit/>
            </a:bodyPr>
            <a:lstStyle/>
            <a:p>
              <a:r>
                <a:rPr lang="en-US" sz="1200">
                  <a:solidFill>
                    <a:schemeClr val="tx1"/>
                  </a:solidFill>
                </a:rPr>
                <a:t>Read</a:t>
              </a:r>
            </a:p>
            <a:p>
              <a:r>
                <a:rPr lang="en-US" sz="1200">
                  <a:solidFill>
                    <a:schemeClr val="tx1"/>
                  </a:solidFill>
                </a:rPr>
                <a:t>Data</a:t>
              </a:r>
            </a:p>
          </p:txBody>
        </p:sp>
        <p:sp>
          <p:nvSpPr>
            <p:cNvPr id="329" name="Line 90"/>
            <p:cNvSpPr>
              <a:spLocks noChangeShapeType="1"/>
            </p:cNvSpPr>
            <p:nvPr/>
          </p:nvSpPr>
          <p:spPr bwMode="auto">
            <a:xfrm>
              <a:off x="3984" y="2832"/>
              <a:ext cx="144" cy="0"/>
            </a:xfrm>
            <a:prstGeom prst="line">
              <a:avLst/>
            </a:prstGeom>
            <a:noFill/>
            <a:ln w="28575">
              <a:solidFill>
                <a:schemeClr val="tx1"/>
              </a:solidFill>
              <a:round/>
              <a:headEnd/>
              <a:tailEnd type="triangle" w="med" len="med"/>
            </a:ln>
            <a:effectLst/>
          </p:spPr>
          <p:txBody>
            <a:bodyPr/>
            <a:lstStyle/>
            <a:p>
              <a:endParaRPr lang="en-US"/>
            </a:p>
          </p:txBody>
        </p:sp>
        <p:sp>
          <p:nvSpPr>
            <p:cNvPr id="330" name="Line 91"/>
            <p:cNvSpPr>
              <a:spLocks noChangeShapeType="1"/>
            </p:cNvSpPr>
            <p:nvPr/>
          </p:nvSpPr>
          <p:spPr bwMode="auto">
            <a:xfrm>
              <a:off x="5136" y="2832"/>
              <a:ext cx="144" cy="1"/>
            </a:xfrm>
            <a:prstGeom prst="line">
              <a:avLst/>
            </a:prstGeom>
            <a:noFill/>
            <a:ln w="28575">
              <a:solidFill>
                <a:schemeClr val="tx1"/>
              </a:solidFill>
              <a:round/>
              <a:headEnd/>
              <a:tailEnd type="triangle" w="med" len="med"/>
            </a:ln>
            <a:effectLst/>
          </p:spPr>
          <p:txBody>
            <a:bodyPr/>
            <a:lstStyle/>
            <a:p>
              <a:endParaRPr lang="en-US"/>
            </a:p>
          </p:txBody>
        </p:sp>
        <p:sp>
          <p:nvSpPr>
            <p:cNvPr id="331" name="AutoShape 92"/>
            <p:cNvSpPr>
              <a:spLocks noChangeArrowheads="1"/>
            </p:cNvSpPr>
            <p:nvPr/>
          </p:nvSpPr>
          <p:spPr bwMode="auto">
            <a:xfrm rot="-5400000">
              <a:off x="5136" y="2640"/>
              <a:ext cx="43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332" name="Line 93"/>
            <p:cNvSpPr>
              <a:spLocks noChangeShapeType="1"/>
            </p:cNvSpPr>
            <p:nvPr/>
          </p:nvSpPr>
          <p:spPr bwMode="auto">
            <a:xfrm>
              <a:off x="5424" y="2688"/>
              <a:ext cx="96" cy="1"/>
            </a:xfrm>
            <a:prstGeom prst="line">
              <a:avLst/>
            </a:prstGeom>
            <a:noFill/>
            <a:ln w="28575">
              <a:solidFill>
                <a:schemeClr val="tx1"/>
              </a:solidFill>
              <a:round/>
              <a:headEnd/>
              <a:tailEnd/>
            </a:ln>
            <a:effectLst/>
          </p:spPr>
          <p:txBody>
            <a:bodyPr/>
            <a:lstStyle/>
            <a:p>
              <a:endParaRPr lang="en-US"/>
            </a:p>
          </p:txBody>
        </p:sp>
        <p:sp>
          <p:nvSpPr>
            <p:cNvPr id="333" name="Rectangle 94"/>
            <p:cNvSpPr>
              <a:spLocks noChangeArrowheads="1"/>
            </p:cNvSpPr>
            <p:nvPr/>
          </p:nvSpPr>
          <p:spPr bwMode="auto">
            <a:xfrm>
              <a:off x="5280" y="2496"/>
              <a:ext cx="96" cy="206"/>
            </a:xfrm>
            <a:prstGeom prst="rect">
              <a:avLst/>
            </a:prstGeom>
            <a:noFill/>
            <a:ln w="12700">
              <a:noFill/>
              <a:miter lim="800000"/>
              <a:headEnd/>
              <a:tailEnd/>
            </a:ln>
            <a:effectLst/>
          </p:spPr>
          <p:txBody>
            <a:bodyPr wrap="none" lIns="19050" tIns="26988" rIns="19050" bIns="26988"/>
            <a:lstStyle/>
            <a:p>
              <a:pPr>
                <a:spcBef>
                  <a:spcPts val="600"/>
                </a:spcBef>
                <a:spcAft>
                  <a:spcPts val="600"/>
                </a:spcAft>
              </a:pPr>
              <a:endParaRPr lang="en-US" sz="1400">
                <a:solidFill>
                  <a:schemeClr val="tx1"/>
                </a:solidFill>
              </a:endParaRPr>
            </a:p>
          </p:txBody>
        </p:sp>
        <p:sp>
          <p:nvSpPr>
            <p:cNvPr id="334" name="Rectangle 95"/>
            <p:cNvSpPr>
              <a:spLocks noChangeArrowheads="1"/>
            </p:cNvSpPr>
            <p:nvPr/>
          </p:nvSpPr>
          <p:spPr bwMode="auto">
            <a:xfrm>
              <a:off x="5280" y="2736"/>
              <a:ext cx="96" cy="206"/>
            </a:xfrm>
            <a:prstGeom prst="rect">
              <a:avLst/>
            </a:prstGeom>
            <a:noFill/>
            <a:ln w="12700">
              <a:noFill/>
              <a:miter lim="800000"/>
              <a:headEnd/>
              <a:tailEnd/>
            </a:ln>
            <a:effectLst/>
          </p:spPr>
          <p:txBody>
            <a:bodyPr wrap="none" lIns="19050" tIns="26988" rIns="19050" bIns="26988"/>
            <a:lstStyle/>
            <a:p>
              <a:pPr>
                <a:spcBef>
                  <a:spcPts val="600"/>
                </a:spcBef>
                <a:spcAft>
                  <a:spcPts val="600"/>
                </a:spcAft>
              </a:pPr>
              <a:endParaRPr lang="en-US" sz="1400">
                <a:solidFill>
                  <a:schemeClr val="tx1"/>
                </a:solidFill>
              </a:endParaRPr>
            </a:p>
          </p:txBody>
        </p:sp>
        <p:sp>
          <p:nvSpPr>
            <p:cNvPr id="335" name="Line 96"/>
            <p:cNvSpPr>
              <a:spLocks noChangeShapeType="1"/>
            </p:cNvSpPr>
            <p:nvPr/>
          </p:nvSpPr>
          <p:spPr bwMode="auto">
            <a:xfrm>
              <a:off x="2736" y="2304"/>
              <a:ext cx="96" cy="0"/>
            </a:xfrm>
            <a:prstGeom prst="line">
              <a:avLst/>
            </a:prstGeom>
            <a:noFill/>
            <a:ln w="28575">
              <a:solidFill>
                <a:schemeClr val="tx1"/>
              </a:solidFill>
              <a:round/>
              <a:headEnd/>
              <a:tailEnd/>
            </a:ln>
            <a:effectLst/>
          </p:spPr>
          <p:txBody>
            <a:bodyPr/>
            <a:lstStyle/>
            <a:p>
              <a:endParaRPr lang="en-US"/>
            </a:p>
          </p:txBody>
        </p:sp>
        <p:sp>
          <p:nvSpPr>
            <p:cNvPr id="336" name="Line 97"/>
            <p:cNvSpPr>
              <a:spLocks noChangeShapeType="1"/>
            </p:cNvSpPr>
            <p:nvPr/>
          </p:nvSpPr>
          <p:spPr bwMode="auto">
            <a:xfrm>
              <a:off x="1776" y="2880"/>
              <a:ext cx="0" cy="864"/>
            </a:xfrm>
            <a:prstGeom prst="line">
              <a:avLst/>
            </a:prstGeom>
            <a:noFill/>
            <a:ln w="28575">
              <a:solidFill>
                <a:srgbClr val="CC3399"/>
              </a:solidFill>
              <a:round/>
              <a:headEnd/>
              <a:tailEnd/>
            </a:ln>
            <a:effectLst/>
          </p:spPr>
          <p:txBody>
            <a:bodyPr/>
            <a:lstStyle/>
            <a:p>
              <a:endParaRPr lang="en-US"/>
            </a:p>
          </p:txBody>
        </p:sp>
        <p:sp>
          <p:nvSpPr>
            <p:cNvPr id="337" name="Line 98"/>
            <p:cNvSpPr>
              <a:spLocks noChangeShapeType="1"/>
            </p:cNvSpPr>
            <p:nvPr/>
          </p:nvSpPr>
          <p:spPr bwMode="auto">
            <a:xfrm>
              <a:off x="1296" y="1728"/>
              <a:ext cx="144" cy="0"/>
            </a:xfrm>
            <a:prstGeom prst="line">
              <a:avLst/>
            </a:prstGeom>
            <a:noFill/>
            <a:ln w="28575">
              <a:solidFill>
                <a:schemeClr val="tx1"/>
              </a:solidFill>
              <a:round/>
              <a:headEnd/>
              <a:tailEnd/>
            </a:ln>
            <a:effectLst/>
          </p:spPr>
          <p:txBody>
            <a:bodyPr/>
            <a:lstStyle/>
            <a:p>
              <a:endParaRPr lang="en-US"/>
            </a:p>
          </p:txBody>
        </p:sp>
        <p:sp>
          <p:nvSpPr>
            <p:cNvPr id="338" name="Line 99"/>
            <p:cNvSpPr>
              <a:spLocks noChangeShapeType="1"/>
            </p:cNvSpPr>
            <p:nvPr/>
          </p:nvSpPr>
          <p:spPr bwMode="auto">
            <a:xfrm>
              <a:off x="816" y="1104"/>
              <a:ext cx="576" cy="0"/>
            </a:xfrm>
            <a:prstGeom prst="line">
              <a:avLst/>
            </a:prstGeom>
            <a:noFill/>
            <a:ln w="28575">
              <a:solidFill>
                <a:schemeClr val="tx1"/>
              </a:solidFill>
              <a:round/>
              <a:headEnd type="triangle" w="med" len="med"/>
              <a:tailEnd/>
            </a:ln>
            <a:effectLst/>
          </p:spPr>
          <p:txBody>
            <a:bodyPr/>
            <a:lstStyle/>
            <a:p>
              <a:endParaRPr lang="en-US"/>
            </a:p>
          </p:txBody>
        </p:sp>
        <p:sp>
          <p:nvSpPr>
            <p:cNvPr id="339" name="Line 100"/>
            <p:cNvSpPr>
              <a:spLocks noChangeShapeType="1"/>
            </p:cNvSpPr>
            <p:nvPr/>
          </p:nvSpPr>
          <p:spPr bwMode="auto">
            <a:xfrm>
              <a:off x="1632" y="2544"/>
              <a:ext cx="96" cy="0"/>
            </a:xfrm>
            <a:prstGeom prst="line">
              <a:avLst/>
            </a:prstGeom>
            <a:noFill/>
            <a:ln w="28575">
              <a:solidFill>
                <a:schemeClr val="tx1"/>
              </a:solidFill>
              <a:round/>
              <a:headEnd/>
              <a:tailEnd/>
            </a:ln>
            <a:effectLst/>
          </p:spPr>
          <p:txBody>
            <a:bodyPr/>
            <a:lstStyle/>
            <a:p>
              <a:endParaRPr lang="en-US"/>
            </a:p>
          </p:txBody>
        </p:sp>
        <p:sp>
          <p:nvSpPr>
            <p:cNvPr id="340" name="Line 101"/>
            <p:cNvSpPr>
              <a:spLocks noChangeShapeType="1"/>
            </p:cNvSpPr>
            <p:nvPr/>
          </p:nvSpPr>
          <p:spPr bwMode="auto">
            <a:xfrm>
              <a:off x="4944" y="2592"/>
              <a:ext cx="112" cy="0"/>
            </a:xfrm>
            <a:prstGeom prst="line">
              <a:avLst/>
            </a:prstGeom>
            <a:noFill/>
            <a:ln w="28575">
              <a:solidFill>
                <a:schemeClr val="tx1"/>
              </a:solidFill>
              <a:round/>
              <a:headEnd/>
              <a:tailEnd/>
            </a:ln>
            <a:effectLst/>
          </p:spPr>
          <p:txBody>
            <a:bodyPr/>
            <a:lstStyle/>
            <a:p>
              <a:endParaRPr lang="en-US"/>
            </a:p>
          </p:txBody>
        </p:sp>
        <p:sp>
          <p:nvSpPr>
            <p:cNvPr id="341" name="Rectangle 102"/>
            <p:cNvSpPr>
              <a:spLocks noChangeArrowheads="1"/>
            </p:cNvSpPr>
            <p:nvPr/>
          </p:nvSpPr>
          <p:spPr bwMode="auto">
            <a:xfrm>
              <a:off x="1536" y="1584"/>
              <a:ext cx="96" cy="1392"/>
            </a:xfrm>
            <a:prstGeom prst="rect">
              <a:avLst/>
            </a:prstGeom>
            <a:noFill/>
            <a:ln w="12700">
              <a:solidFill>
                <a:schemeClr val="accent2"/>
              </a:solidFill>
              <a:miter lim="800000"/>
              <a:headEnd/>
              <a:tailEnd/>
            </a:ln>
            <a:effectLst/>
          </p:spPr>
          <p:txBody>
            <a:bodyPr wrap="none" anchor="ctr"/>
            <a:lstStyle/>
            <a:p>
              <a:endParaRPr lang="en-US"/>
            </a:p>
          </p:txBody>
        </p:sp>
        <p:sp>
          <p:nvSpPr>
            <p:cNvPr id="342" name="Rectangle 103"/>
            <p:cNvSpPr>
              <a:spLocks noChangeArrowheads="1"/>
            </p:cNvSpPr>
            <p:nvPr/>
          </p:nvSpPr>
          <p:spPr bwMode="auto">
            <a:xfrm>
              <a:off x="2832" y="1584"/>
              <a:ext cx="96" cy="2016"/>
            </a:xfrm>
            <a:prstGeom prst="rect">
              <a:avLst/>
            </a:prstGeom>
            <a:noFill/>
            <a:ln w="12700">
              <a:solidFill>
                <a:schemeClr val="accent2"/>
              </a:solidFill>
              <a:miter lim="800000"/>
              <a:headEnd/>
              <a:tailEnd/>
            </a:ln>
            <a:effectLst/>
          </p:spPr>
          <p:txBody>
            <a:bodyPr wrap="none" anchor="ctr"/>
            <a:lstStyle/>
            <a:p>
              <a:endParaRPr lang="en-US"/>
            </a:p>
          </p:txBody>
        </p:sp>
        <p:sp>
          <p:nvSpPr>
            <p:cNvPr id="343" name="Line 104"/>
            <p:cNvSpPr>
              <a:spLocks noChangeShapeType="1"/>
            </p:cNvSpPr>
            <p:nvPr/>
          </p:nvSpPr>
          <p:spPr bwMode="auto">
            <a:xfrm>
              <a:off x="1392" y="1728"/>
              <a:ext cx="144" cy="0"/>
            </a:xfrm>
            <a:prstGeom prst="line">
              <a:avLst/>
            </a:prstGeom>
            <a:noFill/>
            <a:ln w="28575">
              <a:solidFill>
                <a:schemeClr val="tx1"/>
              </a:solidFill>
              <a:round/>
              <a:headEnd/>
              <a:tailEnd/>
            </a:ln>
            <a:effectLst/>
          </p:spPr>
          <p:txBody>
            <a:bodyPr/>
            <a:lstStyle/>
            <a:p>
              <a:endParaRPr lang="en-US"/>
            </a:p>
          </p:txBody>
        </p:sp>
        <p:sp>
          <p:nvSpPr>
            <p:cNvPr id="344" name="Line 105"/>
            <p:cNvSpPr>
              <a:spLocks noChangeShapeType="1"/>
            </p:cNvSpPr>
            <p:nvPr/>
          </p:nvSpPr>
          <p:spPr bwMode="auto">
            <a:xfrm>
              <a:off x="1632" y="1728"/>
              <a:ext cx="1200" cy="0"/>
            </a:xfrm>
            <a:prstGeom prst="line">
              <a:avLst/>
            </a:prstGeom>
            <a:noFill/>
            <a:ln w="28575">
              <a:solidFill>
                <a:schemeClr val="tx1"/>
              </a:solidFill>
              <a:round/>
              <a:headEnd/>
              <a:tailEnd/>
            </a:ln>
            <a:effectLst/>
          </p:spPr>
          <p:txBody>
            <a:bodyPr/>
            <a:lstStyle/>
            <a:p>
              <a:endParaRPr lang="en-US"/>
            </a:p>
          </p:txBody>
        </p:sp>
        <p:sp>
          <p:nvSpPr>
            <p:cNvPr id="345" name="Line 106"/>
            <p:cNvSpPr>
              <a:spLocks noChangeShapeType="1"/>
            </p:cNvSpPr>
            <p:nvPr/>
          </p:nvSpPr>
          <p:spPr bwMode="auto">
            <a:xfrm>
              <a:off x="3792" y="1872"/>
              <a:ext cx="96" cy="0"/>
            </a:xfrm>
            <a:prstGeom prst="line">
              <a:avLst/>
            </a:prstGeom>
            <a:noFill/>
            <a:ln w="28575">
              <a:solidFill>
                <a:schemeClr val="tx1"/>
              </a:solidFill>
              <a:round/>
              <a:headEnd/>
              <a:tailEnd/>
            </a:ln>
            <a:effectLst/>
          </p:spPr>
          <p:txBody>
            <a:bodyPr/>
            <a:lstStyle/>
            <a:p>
              <a:endParaRPr lang="en-US"/>
            </a:p>
          </p:txBody>
        </p:sp>
        <p:sp>
          <p:nvSpPr>
            <p:cNvPr id="346" name="Line 107"/>
            <p:cNvSpPr>
              <a:spLocks noChangeShapeType="1"/>
            </p:cNvSpPr>
            <p:nvPr/>
          </p:nvSpPr>
          <p:spPr bwMode="auto">
            <a:xfrm>
              <a:off x="2928" y="3312"/>
              <a:ext cx="96" cy="0"/>
            </a:xfrm>
            <a:prstGeom prst="line">
              <a:avLst/>
            </a:prstGeom>
            <a:noFill/>
            <a:ln w="28575">
              <a:solidFill>
                <a:schemeClr val="tx1"/>
              </a:solidFill>
              <a:round/>
              <a:headEnd/>
              <a:tailEnd/>
            </a:ln>
            <a:effectLst/>
          </p:spPr>
          <p:txBody>
            <a:bodyPr/>
            <a:lstStyle/>
            <a:p>
              <a:endParaRPr lang="en-US"/>
            </a:p>
          </p:txBody>
        </p:sp>
        <p:sp>
          <p:nvSpPr>
            <p:cNvPr id="347" name="Line 108"/>
            <p:cNvSpPr>
              <a:spLocks noChangeShapeType="1"/>
            </p:cNvSpPr>
            <p:nvPr/>
          </p:nvSpPr>
          <p:spPr bwMode="auto">
            <a:xfrm>
              <a:off x="3072" y="2736"/>
              <a:ext cx="0" cy="576"/>
            </a:xfrm>
            <a:prstGeom prst="line">
              <a:avLst/>
            </a:prstGeom>
            <a:noFill/>
            <a:ln w="28575">
              <a:solidFill>
                <a:schemeClr val="tx1"/>
              </a:solidFill>
              <a:round/>
              <a:headEnd/>
              <a:tailEnd/>
            </a:ln>
            <a:effectLst/>
          </p:spPr>
          <p:txBody>
            <a:bodyPr/>
            <a:lstStyle/>
            <a:p>
              <a:endParaRPr lang="en-US"/>
            </a:p>
          </p:txBody>
        </p:sp>
        <p:sp>
          <p:nvSpPr>
            <p:cNvPr id="348" name="Line 109"/>
            <p:cNvSpPr>
              <a:spLocks noChangeShapeType="1"/>
            </p:cNvSpPr>
            <p:nvPr/>
          </p:nvSpPr>
          <p:spPr bwMode="auto">
            <a:xfrm>
              <a:off x="3072" y="3312"/>
              <a:ext cx="816" cy="0"/>
            </a:xfrm>
            <a:prstGeom prst="line">
              <a:avLst/>
            </a:prstGeom>
            <a:noFill/>
            <a:ln w="28575">
              <a:solidFill>
                <a:schemeClr val="tx1"/>
              </a:solidFill>
              <a:round/>
              <a:headEnd/>
              <a:tailEnd/>
            </a:ln>
            <a:effectLst/>
          </p:spPr>
          <p:txBody>
            <a:bodyPr/>
            <a:lstStyle/>
            <a:p>
              <a:endParaRPr lang="en-US"/>
            </a:p>
          </p:txBody>
        </p:sp>
        <p:sp>
          <p:nvSpPr>
            <p:cNvPr id="349" name="Rectangle 110"/>
            <p:cNvSpPr>
              <a:spLocks noChangeArrowheads="1"/>
            </p:cNvSpPr>
            <p:nvPr/>
          </p:nvSpPr>
          <p:spPr bwMode="auto">
            <a:xfrm>
              <a:off x="5040" y="1968"/>
              <a:ext cx="96" cy="1632"/>
            </a:xfrm>
            <a:prstGeom prst="rect">
              <a:avLst/>
            </a:prstGeom>
            <a:noFill/>
            <a:ln w="12700">
              <a:solidFill>
                <a:schemeClr val="accent2"/>
              </a:solidFill>
              <a:miter lim="800000"/>
              <a:headEnd/>
              <a:tailEnd/>
            </a:ln>
            <a:effectLst/>
          </p:spPr>
          <p:txBody>
            <a:bodyPr wrap="none" anchor="ctr"/>
            <a:lstStyle/>
            <a:p>
              <a:endParaRPr lang="en-US"/>
            </a:p>
          </p:txBody>
        </p:sp>
        <p:sp>
          <p:nvSpPr>
            <p:cNvPr id="350" name="Line 111"/>
            <p:cNvSpPr>
              <a:spLocks noChangeShapeType="1"/>
            </p:cNvSpPr>
            <p:nvPr/>
          </p:nvSpPr>
          <p:spPr bwMode="auto">
            <a:xfrm>
              <a:off x="4032" y="3312"/>
              <a:ext cx="1008" cy="0"/>
            </a:xfrm>
            <a:prstGeom prst="line">
              <a:avLst/>
            </a:prstGeom>
            <a:noFill/>
            <a:ln w="28575">
              <a:solidFill>
                <a:schemeClr val="tx1"/>
              </a:solidFill>
              <a:round/>
              <a:headEnd/>
              <a:tailEnd/>
            </a:ln>
            <a:effectLst/>
          </p:spPr>
          <p:txBody>
            <a:bodyPr/>
            <a:lstStyle/>
            <a:p>
              <a:endParaRPr lang="en-US"/>
            </a:p>
          </p:txBody>
        </p:sp>
        <p:sp>
          <p:nvSpPr>
            <p:cNvPr id="351" name="Line 112"/>
            <p:cNvSpPr>
              <a:spLocks noChangeShapeType="1"/>
            </p:cNvSpPr>
            <p:nvPr/>
          </p:nvSpPr>
          <p:spPr bwMode="auto">
            <a:xfrm>
              <a:off x="5136" y="2592"/>
              <a:ext cx="144" cy="1"/>
            </a:xfrm>
            <a:prstGeom prst="line">
              <a:avLst/>
            </a:prstGeom>
            <a:noFill/>
            <a:ln w="28575">
              <a:solidFill>
                <a:schemeClr val="tx1"/>
              </a:solidFill>
              <a:round/>
              <a:headEnd/>
              <a:tailEnd type="triangle" w="med" len="med"/>
            </a:ln>
            <a:effectLst/>
          </p:spPr>
          <p:txBody>
            <a:bodyPr/>
            <a:lstStyle/>
            <a:p>
              <a:endParaRPr lang="en-US"/>
            </a:p>
          </p:txBody>
        </p:sp>
        <p:sp>
          <p:nvSpPr>
            <p:cNvPr id="352" name="Line 113"/>
            <p:cNvSpPr>
              <a:spLocks noChangeShapeType="1"/>
            </p:cNvSpPr>
            <p:nvPr/>
          </p:nvSpPr>
          <p:spPr bwMode="auto">
            <a:xfrm>
              <a:off x="5520" y="2688"/>
              <a:ext cx="0" cy="1056"/>
            </a:xfrm>
            <a:prstGeom prst="line">
              <a:avLst/>
            </a:prstGeom>
            <a:noFill/>
            <a:ln w="28575">
              <a:solidFill>
                <a:srgbClr val="CC3399"/>
              </a:solidFill>
              <a:round/>
              <a:headEnd/>
              <a:tailEnd/>
            </a:ln>
            <a:effectLst/>
          </p:spPr>
          <p:txBody>
            <a:bodyPr/>
            <a:lstStyle/>
            <a:p>
              <a:endParaRPr lang="en-US"/>
            </a:p>
          </p:txBody>
        </p:sp>
        <p:sp>
          <p:nvSpPr>
            <p:cNvPr id="353" name="Line 114"/>
            <p:cNvSpPr>
              <a:spLocks noChangeShapeType="1"/>
            </p:cNvSpPr>
            <p:nvPr/>
          </p:nvSpPr>
          <p:spPr bwMode="auto">
            <a:xfrm>
              <a:off x="4128" y="912"/>
              <a:ext cx="0" cy="960"/>
            </a:xfrm>
            <a:prstGeom prst="line">
              <a:avLst/>
            </a:prstGeom>
            <a:noFill/>
            <a:ln w="28575">
              <a:solidFill>
                <a:srgbClr val="CC3399"/>
              </a:solidFill>
              <a:round/>
              <a:headEnd/>
              <a:tailEnd/>
            </a:ln>
            <a:effectLst/>
          </p:spPr>
          <p:txBody>
            <a:bodyPr/>
            <a:lstStyle/>
            <a:p>
              <a:endParaRPr lang="en-US"/>
            </a:p>
          </p:txBody>
        </p:sp>
        <p:sp>
          <p:nvSpPr>
            <p:cNvPr id="354" name="Line 115"/>
            <p:cNvSpPr>
              <a:spLocks noChangeShapeType="1"/>
            </p:cNvSpPr>
            <p:nvPr/>
          </p:nvSpPr>
          <p:spPr bwMode="auto">
            <a:xfrm flipH="1">
              <a:off x="3888" y="2832"/>
              <a:ext cx="96" cy="480"/>
            </a:xfrm>
            <a:prstGeom prst="line">
              <a:avLst/>
            </a:prstGeom>
            <a:noFill/>
            <a:ln w="28575" cap="rnd">
              <a:solidFill>
                <a:schemeClr val="accent2"/>
              </a:solidFill>
              <a:prstDash val="sysDot"/>
              <a:round/>
              <a:headEnd/>
              <a:tailEnd/>
            </a:ln>
            <a:effectLst/>
          </p:spPr>
          <p:txBody>
            <a:bodyPr/>
            <a:lstStyle/>
            <a:p>
              <a:endParaRPr lang="en-US"/>
            </a:p>
          </p:txBody>
        </p:sp>
        <p:sp>
          <p:nvSpPr>
            <p:cNvPr id="355" name="Line 116"/>
            <p:cNvSpPr>
              <a:spLocks noChangeShapeType="1"/>
            </p:cNvSpPr>
            <p:nvPr/>
          </p:nvSpPr>
          <p:spPr bwMode="auto">
            <a:xfrm flipH="1">
              <a:off x="5040" y="2832"/>
              <a:ext cx="96" cy="480"/>
            </a:xfrm>
            <a:prstGeom prst="line">
              <a:avLst/>
            </a:prstGeom>
            <a:noFill/>
            <a:ln w="28575" cap="rnd">
              <a:solidFill>
                <a:schemeClr val="accent2"/>
              </a:solidFill>
              <a:prstDash val="sysDot"/>
              <a:round/>
              <a:headEnd/>
              <a:tailEnd/>
            </a:ln>
            <a:effectLst/>
          </p:spPr>
          <p:txBody>
            <a:bodyPr/>
            <a:lstStyle/>
            <a:p>
              <a:endParaRPr lang="en-US"/>
            </a:p>
          </p:txBody>
        </p:sp>
        <p:sp>
          <p:nvSpPr>
            <p:cNvPr id="356" name="Text Box 117"/>
            <p:cNvSpPr txBox="1">
              <a:spLocks noChangeArrowheads="1"/>
            </p:cNvSpPr>
            <p:nvPr/>
          </p:nvSpPr>
          <p:spPr bwMode="auto">
            <a:xfrm>
              <a:off x="1479" y="1392"/>
              <a:ext cx="286" cy="174"/>
            </a:xfrm>
            <a:prstGeom prst="rect">
              <a:avLst/>
            </a:prstGeom>
            <a:noFill/>
            <a:ln w="12700">
              <a:noFill/>
              <a:miter lim="800000"/>
              <a:headEnd/>
              <a:tailEnd/>
            </a:ln>
            <a:effectLst/>
          </p:spPr>
          <p:txBody>
            <a:bodyPr wrap="none">
              <a:spAutoFit/>
            </a:bodyPr>
            <a:lstStyle/>
            <a:p>
              <a:r>
                <a:rPr lang="en-US" sz="1200" b="1">
                  <a:solidFill>
                    <a:schemeClr val="accent2"/>
                  </a:solidFill>
                </a:rPr>
                <a:t>IF/ID</a:t>
              </a:r>
            </a:p>
          </p:txBody>
        </p:sp>
        <p:sp>
          <p:nvSpPr>
            <p:cNvPr id="357" name="Line 118"/>
            <p:cNvSpPr>
              <a:spLocks noChangeShapeType="1"/>
            </p:cNvSpPr>
            <p:nvPr/>
          </p:nvSpPr>
          <p:spPr bwMode="auto">
            <a:xfrm flipV="1">
              <a:off x="3024" y="2016"/>
              <a:ext cx="0" cy="960"/>
            </a:xfrm>
            <a:prstGeom prst="line">
              <a:avLst/>
            </a:prstGeom>
            <a:noFill/>
            <a:ln w="28575">
              <a:solidFill>
                <a:schemeClr val="tx1"/>
              </a:solidFill>
              <a:round/>
              <a:headEnd/>
              <a:tailEnd/>
            </a:ln>
            <a:effectLst/>
          </p:spPr>
          <p:txBody>
            <a:bodyPr/>
            <a:lstStyle/>
            <a:p>
              <a:endParaRPr lang="en-US"/>
            </a:p>
          </p:txBody>
        </p:sp>
        <p:sp>
          <p:nvSpPr>
            <p:cNvPr id="358" name="Line 119"/>
            <p:cNvSpPr>
              <a:spLocks noChangeShapeType="1"/>
            </p:cNvSpPr>
            <p:nvPr/>
          </p:nvSpPr>
          <p:spPr bwMode="auto">
            <a:xfrm>
              <a:off x="2496" y="3312"/>
              <a:ext cx="336" cy="0"/>
            </a:xfrm>
            <a:prstGeom prst="line">
              <a:avLst/>
            </a:prstGeom>
            <a:noFill/>
            <a:ln w="28575">
              <a:solidFill>
                <a:schemeClr val="tx1"/>
              </a:solidFill>
              <a:round/>
              <a:headEnd/>
              <a:tailEnd/>
            </a:ln>
            <a:effectLst/>
          </p:spPr>
          <p:txBody>
            <a:bodyPr/>
            <a:lstStyle/>
            <a:p>
              <a:endParaRPr lang="en-US"/>
            </a:p>
          </p:txBody>
        </p:sp>
        <p:sp>
          <p:nvSpPr>
            <p:cNvPr id="359" name="Line 120"/>
            <p:cNvSpPr>
              <a:spLocks noChangeShapeType="1"/>
            </p:cNvSpPr>
            <p:nvPr/>
          </p:nvSpPr>
          <p:spPr bwMode="auto">
            <a:xfrm>
              <a:off x="2928" y="1728"/>
              <a:ext cx="672" cy="0"/>
            </a:xfrm>
            <a:prstGeom prst="line">
              <a:avLst/>
            </a:prstGeom>
            <a:noFill/>
            <a:ln w="28575">
              <a:solidFill>
                <a:schemeClr val="tx1"/>
              </a:solidFill>
              <a:round/>
              <a:headEnd/>
              <a:tailEnd type="triangle" w="med" len="med"/>
            </a:ln>
            <a:effectLst/>
          </p:spPr>
          <p:txBody>
            <a:bodyPr/>
            <a:lstStyle/>
            <a:p>
              <a:endParaRPr lang="en-US"/>
            </a:p>
          </p:txBody>
        </p:sp>
        <p:sp>
          <p:nvSpPr>
            <p:cNvPr id="360" name="Line 121"/>
            <p:cNvSpPr>
              <a:spLocks noChangeShapeType="1"/>
            </p:cNvSpPr>
            <p:nvPr/>
          </p:nvSpPr>
          <p:spPr bwMode="auto">
            <a:xfrm>
              <a:off x="1392" y="1104"/>
              <a:ext cx="0" cy="624"/>
            </a:xfrm>
            <a:prstGeom prst="line">
              <a:avLst/>
            </a:prstGeom>
            <a:noFill/>
            <a:ln w="28575">
              <a:solidFill>
                <a:schemeClr val="tx1"/>
              </a:solidFill>
              <a:round/>
              <a:headEnd/>
              <a:tailEnd/>
            </a:ln>
            <a:effectLst/>
          </p:spPr>
          <p:txBody>
            <a:bodyPr/>
            <a:lstStyle/>
            <a:p>
              <a:endParaRPr lang="en-US"/>
            </a:p>
          </p:txBody>
        </p:sp>
        <p:sp>
          <p:nvSpPr>
            <p:cNvPr id="361" name="Line 122"/>
            <p:cNvSpPr>
              <a:spLocks noChangeShapeType="1"/>
            </p:cNvSpPr>
            <p:nvPr/>
          </p:nvSpPr>
          <p:spPr bwMode="auto">
            <a:xfrm flipV="1">
              <a:off x="3744" y="2064"/>
              <a:ext cx="0" cy="288"/>
            </a:xfrm>
            <a:prstGeom prst="line">
              <a:avLst/>
            </a:prstGeom>
            <a:noFill/>
            <a:ln w="12700">
              <a:solidFill>
                <a:schemeClr val="accent1"/>
              </a:solidFill>
              <a:round/>
              <a:headEnd/>
              <a:tailEnd/>
            </a:ln>
            <a:effectLst/>
          </p:spPr>
          <p:txBody>
            <a:bodyPr/>
            <a:lstStyle/>
            <a:p>
              <a:endParaRPr lang="en-US"/>
            </a:p>
          </p:txBody>
        </p:sp>
        <p:sp>
          <p:nvSpPr>
            <p:cNvPr id="362" name="Line 123"/>
            <p:cNvSpPr>
              <a:spLocks noChangeShapeType="1"/>
            </p:cNvSpPr>
            <p:nvPr/>
          </p:nvSpPr>
          <p:spPr bwMode="auto">
            <a:xfrm>
              <a:off x="480" y="1536"/>
              <a:ext cx="0" cy="1008"/>
            </a:xfrm>
            <a:prstGeom prst="line">
              <a:avLst/>
            </a:prstGeom>
            <a:noFill/>
            <a:ln w="28575">
              <a:solidFill>
                <a:schemeClr val="tx1"/>
              </a:solidFill>
              <a:round/>
              <a:headEnd/>
              <a:tailEnd/>
            </a:ln>
            <a:effectLst/>
          </p:spPr>
          <p:txBody>
            <a:bodyPr/>
            <a:lstStyle/>
            <a:p>
              <a:endParaRPr lang="en-US"/>
            </a:p>
          </p:txBody>
        </p:sp>
        <p:sp>
          <p:nvSpPr>
            <p:cNvPr id="363" name="Rectangle 124"/>
            <p:cNvSpPr>
              <a:spLocks noChangeArrowheads="1"/>
            </p:cNvSpPr>
            <p:nvPr/>
          </p:nvSpPr>
          <p:spPr bwMode="auto">
            <a:xfrm>
              <a:off x="3888" y="1584"/>
              <a:ext cx="96" cy="2016"/>
            </a:xfrm>
            <a:prstGeom prst="rect">
              <a:avLst/>
            </a:prstGeom>
            <a:noFill/>
            <a:ln w="12700">
              <a:solidFill>
                <a:schemeClr val="accent2"/>
              </a:solidFill>
              <a:miter lim="800000"/>
              <a:headEnd/>
              <a:tailEnd/>
            </a:ln>
            <a:effectLst/>
          </p:spPr>
          <p:txBody>
            <a:bodyPr wrap="none" anchor="ctr"/>
            <a:lstStyle/>
            <a:p>
              <a:endParaRPr lang="en-US"/>
            </a:p>
          </p:txBody>
        </p:sp>
        <p:sp>
          <p:nvSpPr>
            <p:cNvPr id="364" name="Oval 125"/>
            <p:cNvSpPr>
              <a:spLocks noChangeArrowheads="1"/>
            </p:cNvSpPr>
            <p:nvPr/>
          </p:nvSpPr>
          <p:spPr bwMode="auto">
            <a:xfrm>
              <a:off x="1968" y="3168"/>
              <a:ext cx="512" cy="288"/>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65" name="Rectangle 126"/>
            <p:cNvSpPr>
              <a:spLocks noChangeArrowheads="1"/>
            </p:cNvSpPr>
            <p:nvPr/>
          </p:nvSpPr>
          <p:spPr bwMode="auto">
            <a:xfrm>
              <a:off x="2064" y="3168"/>
              <a:ext cx="336" cy="288"/>
            </a:xfrm>
            <a:prstGeom prst="rect">
              <a:avLst/>
            </a:prstGeom>
            <a:noFill/>
            <a:ln w="12700">
              <a:noFill/>
              <a:miter lim="800000"/>
              <a:headEnd/>
              <a:tailEnd/>
            </a:ln>
            <a:effectLst/>
          </p:spPr>
          <p:txBody>
            <a:bodyPr wrap="none" lIns="19050" tIns="26988" rIns="19050" bIns="26988"/>
            <a:lstStyle/>
            <a:p>
              <a:pPr algn="ctr"/>
              <a:r>
                <a:rPr lang="en-US" sz="1200" b="1">
                  <a:solidFill>
                    <a:srgbClr val="000000"/>
                  </a:solidFill>
                </a:rPr>
                <a:t>Sign</a:t>
              </a:r>
            </a:p>
            <a:p>
              <a:pPr algn="ctr"/>
              <a:r>
                <a:rPr lang="en-US" sz="1200" b="1">
                  <a:solidFill>
                    <a:srgbClr val="000000"/>
                  </a:solidFill>
                </a:rPr>
                <a:t>Extend</a:t>
              </a:r>
            </a:p>
          </p:txBody>
        </p:sp>
        <p:sp>
          <p:nvSpPr>
            <p:cNvPr id="366" name="Line 127"/>
            <p:cNvSpPr>
              <a:spLocks noChangeShapeType="1"/>
            </p:cNvSpPr>
            <p:nvPr/>
          </p:nvSpPr>
          <p:spPr bwMode="auto">
            <a:xfrm>
              <a:off x="3984" y="1872"/>
              <a:ext cx="144" cy="0"/>
            </a:xfrm>
            <a:prstGeom prst="line">
              <a:avLst/>
            </a:prstGeom>
            <a:noFill/>
            <a:ln w="28575">
              <a:solidFill>
                <a:schemeClr val="tx1"/>
              </a:solidFill>
              <a:round/>
              <a:headEnd/>
              <a:tailEnd/>
            </a:ln>
            <a:effectLst/>
          </p:spPr>
          <p:txBody>
            <a:bodyPr/>
            <a:lstStyle/>
            <a:p>
              <a:endParaRPr lang="en-US"/>
            </a:p>
          </p:txBody>
        </p:sp>
        <p:sp>
          <p:nvSpPr>
            <p:cNvPr id="367" name="Line 128"/>
            <p:cNvSpPr>
              <a:spLocks noChangeShapeType="1"/>
            </p:cNvSpPr>
            <p:nvPr/>
          </p:nvSpPr>
          <p:spPr bwMode="auto">
            <a:xfrm>
              <a:off x="3744" y="2064"/>
              <a:ext cx="144" cy="0"/>
            </a:xfrm>
            <a:prstGeom prst="line">
              <a:avLst/>
            </a:prstGeom>
            <a:noFill/>
            <a:ln w="12700">
              <a:solidFill>
                <a:schemeClr val="accent1"/>
              </a:solidFill>
              <a:round/>
              <a:headEnd/>
              <a:tailEnd type="triangle" w="med" len="med"/>
            </a:ln>
            <a:effectLst/>
          </p:spPr>
          <p:txBody>
            <a:bodyPr/>
            <a:lstStyle/>
            <a:p>
              <a:endParaRPr lang="en-US"/>
            </a:p>
          </p:txBody>
        </p:sp>
        <p:sp>
          <p:nvSpPr>
            <p:cNvPr id="368" name="Line 129"/>
            <p:cNvSpPr>
              <a:spLocks noChangeShapeType="1"/>
            </p:cNvSpPr>
            <p:nvPr/>
          </p:nvSpPr>
          <p:spPr bwMode="auto">
            <a:xfrm>
              <a:off x="3984" y="2064"/>
              <a:ext cx="144" cy="0"/>
            </a:xfrm>
            <a:prstGeom prst="line">
              <a:avLst/>
            </a:prstGeom>
            <a:noFill/>
            <a:ln w="12700">
              <a:solidFill>
                <a:schemeClr val="accent1"/>
              </a:solidFill>
              <a:round/>
              <a:headEnd/>
              <a:tailEnd type="triangle" w="med" len="med"/>
            </a:ln>
            <a:effectLst/>
          </p:spPr>
          <p:txBody>
            <a:bodyPr/>
            <a:lstStyle/>
            <a:p>
              <a:endParaRPr lang="en-US"/>
            </a:p>
          </p:txBody>
        </p:sp>
        <p:sp>
          <p:nvSpPr>
            <p:cNvPr id="369" name="Line 130"/>
            <p:cNvSpPr>
              <a:spLocks noChangeShapeType="1"/>
            </p:cNvSpPr>
            <p:nvPr/>
          </p:nvSpPr>
          <p:spPr bwMode="auto">
            <a:xfrm>
              <a:off x="4032" y="2592"/>
              <a:ext cx="0" cy="720"/>
            </a:xfrm>
            <a:prstGeom prst="line">
              <a:avLst/>
            </a:prstGeom>
            <a:noFill/>
            <a:ln w="28575">
              <a:solidFill>
                <a:schemeClr val="tx1"/>
              </a:solidFill>
              <a:round/>
              <a:headEnd/>
              <a:tailEnd/>
            </a:ln>
            <a:effectLst/>
          </p:spPr>
          <p:txBody>
            <a:bodyPr/>
            <a:lstStyle/>
            <a:p>
              <a:endParaRPr lang="en-US"/>
            </a:p>
          </p:txBody>
        </p:sp>
        <p:sp>
          <p:nvSpPr>
            <p:cNvPr id="370" name="Text Box 131"/>
            <p:cNvSpPr txBox="1">
              <a:spLocks noChangeArrowheads="1"/>
            </p:cNvSpPr>
            <p:nvPr/>
          </p:nvSpPr>
          <p:spPr bwMode="auto">
            <a:xfrm>
              <a:off x="2789" y="1392"/>
              <a:ext cx="314" cy="174"/>
            </a:xfrm>
            <a:prstGeom prst="rect">
              <a:avLst/>
            </a:prstGeom>
            <a:noFill/>
            <a:ln w="12700">
              <a:noFill/>
              <a:miter lim="800000"/>
              <a:headEnd/>
              <a:tailEnd/>
            </a:ln>
            <a:effectLst/>
          </p:spPr>
          <p:txBody>
            <a:bodyPr wrap="none">
              <a:spAutoFit/>
            </a:bodyPr>
            <a:lstStyle/>
            <a:p>
              <a:r>
                <a:rPr lang="en-US" sz="1200" b="1">
                  <a:solidFill>
                    <a:schemeClr val="accent2"/>
                  </a:solidFill>
                </a:rPr>
                <a:t>ID/EX</a:t>
              </a:r>
            </a:p>
          </p:txBody>
        </p:sp>
        <p:sp>
          <p:nvSpPr>
            <p:cNvPr id="371" name="Text Box 132"/>
            <p:cNvSpPr txBox="1">
              <a:spLocks noChangeArrowheads="1"/>
            </p:cNvSpPr>
            <p:nvPr/>
          </p:nvSpPr>
          <p:spPr bwMode="auto">
            <a:xfrm>
              <a:off x="3729" y="1392"/>
              <a:ext cx="414" cy="174"/>
            </a:xfrm>
            <a:prstGeom prst="rect">
              <a:avLst/>
            </a:prstGeom>
            <a:noFill/>
            <a:ln w="12700">
              <a:noFill/>
              <a:miter lim="800000"/>
              <a:headEnd/>
              <a:tailEnd/>
            </a:ln>
            <a:effectLst/>
          </p:spPr>
          <p:txBody>
            <a:bodyPr wrap="none">
              <a:spAutoFit/>
            </a:bodyPr>
            <a:lstStyle/>
            <a:p>
              <a:r>
                <a:rPr lang="en-US" sz="1200" b="1">
                  <a:solidFill>
                    <a:schemeClr val="accent2"/>
                  </a:solidFill>
                </a:rPr>
                <a:t>EX/MEM</a:t>
              </a:r>
            </a:p>
          </p:txBody>
        </p:sp>
        <p:sp>
          <p:nvSpPr>
            <p:cNvPr id="372" name="Text Box 133"/>
            <p:cNvSpPr txBox="1">
              <a:spLocks noChangeArrowheads="1"/>
            </p:cNvSpPr>
            <p:nvPr/>
          </p:nvSpPr>
          <p:spPr bwMode="auto">
            <a:xfrm>
              <a:off x="4948" y="1776"/>
              <a:ext cx="427" cy="174"/>
            </a:xfrm>
            <a:prstGeom prst="rect">
              <a:avLst/>
            </a:prstGeom>
            <a:noFill/>
            <a:ln w="12700">
              <a:noFill/>
              <a:miter lim="800000"/>
              <a:headEnd/>
              <a:tailEnd/>
            </a:ln>
            <a:effectLst/>
          </p:spPr>
          <p:txBody>
            <a:bodyPr wrap="none">
              <a:spAutoFit/>
            </a:bodyPr>
            <a:lstStyle/>
            <a:p>
              <a:r>
                <a:rPr lang="en-US" sz="1200" b="1">
                  <a:solidFill>
                    <a:schemeClr val="accent2"/>
                  </a:solidFill>
                </a:rPr>
                <a:t>MEM/WB</a:t>
              </a:r>
            </a:p>
          </p:txBody>
        </p:sp>
      </p:grpSp>
      <p:grpSp>
        <p:nvGrpSpPr>
          <p:cNvPr id="387" name="Group 386"/>
          <p:cNvGrpSpPr/>
          <p:nvPr/>
        </p:nvGrpSpPr>
        <p:grpSpPr>
          <a:xfrm>
            <a:off x="812800" y="4876800"/>
            <a:ext cx="9956800" cy="1557754"/>
            <a:chOff x="609600" y="5029200"/>
            <a:chExt cx="7467600" cy="1557754"/>
          </a:xfrm>
        </p:grpSpPr>
        <p:sp>
          <p:nvSpPr>
            <p:cNvPr id="388" name="Line 44"/>
            <p:cNvSpPr>
              <a:spLocks noChangeShapeType="1"/>
            </p:cNvSpPr>
            <p:nvPr/>
          </p:nvSpPr>
          <p:spPr bwMode="auto">
            <a:xfrm>
              <a:off x="2819400" y="5105400"/>
              <a:ext cx="254000" cy="0"/>
            </a:xfrm>
            <a:prstGeom prst="line">
              <a:avLst/>
            </a:prstGeom>
            <a:noFill/>
            <a:ln w="28575">
              <a:solidFill>
                <a:srgbClr val="CC3399"/>
              </a:solidFill>
              <a:round/>
              <a:headEnd/>
              <a:tailEnd type="triangle" w="med" len="med"/>
            </a:ln>
            <a:effectLst/>
          </p:spPr>
          <p:txBody>
            <a:bodyPr/>
            <a:lstStyle/>
            <a:p>
              <a:endParaRPr lang="en-US"/>
            </a:p>
          </p:txBody>
        </p:sp>
        <p:sp>
          <p:nvSpPr>
            <p:cNvPr id="389" name="Text Box 124"/>
            <p:cNvSpPr txBox="1">
              <a:spLocks noChangeArrowheads="1"/>
            </p:cNvSpPr>
            <p:nvPr/>
          </p:nvSpPr>
          <p:spPr bwMode="auto">
            <a:xfrm>
              <a:off x="933956" y="6248400"/>
              <a:ext cx="1019750" cy="338554"/>
            </a:xfrm>
            <a:prstGeom prst="rect">
              <a:avLst/>
            </a:prstGeom>
            <a:noFill/>
            <a:ln w="12700">
              <a:noFill/>
              <a:miter lim="800000"/>
              <a:headEnd/>
              <a:tailEnd/>
            </a:ln>
            <a:effectLst/>
          </p:spPr>
          <p:txBody>
            <a:bodyPr wrap="none">
              <a:spAutoFit/>
            </a:bodyPr>
            <a:lstStyle/>
            <a:p>
              <a:pPr algn="ctr"/>
              <a:r>
                <a:rPr lang="en-US" sz="1600" b="1">
                  <a:solidFill>
                    <a:srgbClr val="008276"/>
                  </a:solidFill>
                </a:rPr>
                <a:t>System Clock</a:t>
              </a:r>
            </a:p>
          </p:txBody>
        </p:sp>
        <p:sp>
          <p:nvSpPr>
            <p:cNvPr id="390" name="Line 125"/>
            <p:cNvSpPr>
              <a:spLocks noChangeShapeType="1"/>
            </p:cNvSpPr>
            <p:nvPr/>
          </p:nvSpPr>
          <p:spPr bwMode="auto">
            <a:xfrm>
              <a:off x="609600" y="6553200"/>
              <a:ext cx="7467600" cy="0"/>
            </a:xfrm>
            <a:prstGeom prst="line">
              <a:avLst/>
            </a:prstGeom>
            <a:noFill/>
            <a:ln w="12700">
              <a:solidFill>
                <a:srgbClr val="008276"/>
              </a:solidFill>
              <a:round/>
              <a:headEnd/>
              <a:tailEnd/>
            </a:ln>
            <a:effectLst/>
          </p:spPr>
          <p:txBody>
            <a:bodyPr/>
            <a:lstStyle/>
            <a:p>
              <a:endParaRPr lang="en-US"/>
            </a:p>
          </p:txBody>
        </p:sp>
        <p:sp>
          <p:nvSpPr>
            <p:cNvPr id="391" name="Line 126"/>
            <p:cNvSpPr>
              <a:spLocks noChangeShapeType="1"/>
            </p:cNvSpPr>
            <p:nvPr/>
          </p:nvSpPr>
          <p:spPr bwMode="auto">
            <a:xfrm>
              <a:off x="8077200" y="6248400"/>
              <a:ext cx="0" cy="304800"/>
            </a:xfrm>
            <a:prstGeom prst="line">
              <a:avLst/>
            </a:prstGeom>
            <a:noFill/>
            <a:ln w="12700">
              <a:solidFill>
                <a:srgbClr val="008276"/>
              </a:solidFill>
              <a:round/>
              <a:headEnd/>
              <a:tailEnd/>
            </a:ln>
            <a:effectLst/>
          </p:spPr>
          <p:txBody>
            <a:bodyPr/>
            <a:lstStyle/>
            <a:p>
              <a:endParaRPr lang="en-US"/>
            </a:p>
          </p:txBody>
        </p:sp>
        <p:sp>
          <p:nvSpPr>
            <p:cNvPr id="392" name="Line 127"/>
            <p:cNvSpPr>
              <a:spLocks noChangeShapeType="1"/>
            </p:cNvSpPr>
            <p:nvPr/>
          </p:nvSpPr>
          <p:spPr bwMode="auto">
            <a:xfrm>
              <a:off x="6248400" y="6248400"/>
              <a:ext cx="0" cy="304800"/>
            </a:xfrm>
            <a:prstGeom prst="line">
              <a:avLst/>
            </a:prstGeom>
            <a:noFill/>
            <a:ln w="12700">
              <a:solidFill>
                <a:srgbClr val="008276"/>
              </a:solidFill>
              <a:round/>
              <a:headEnd/>
              <a:tailEnd/>
            </a:ln>
            <a:effectLst/>
          </p:spPr>
          <p:txBody>
            <a:bodyPr/>
            <a:lstStyle/>
            <a:p>
              <a:endParaRPr lang="en-US"/>
            </a:p>
          </p:txBody>
        </p:sp>
        <p:sp>
          <p:nvSpPr>
            <p:cNvPr id="393" name="Line 128"/>
            <p:cNvSpPr>
              <a:spLocks noChangeShapeType="1"/>
            </p:cNvSpPr>
            <p:nvPr/>
          </p:nvSpPr>
          <p:spPr bwMode="auto">
            <a:xfrm>
              <a:off x="4572000" y="6248400"/>
              <a:ext cx="0" cy="304800"/>
            </a:xfrm>
            <a:prstGeom prst="line">
              <a:avLst/>
            </a:prstGeom>
            <a:noFill/>
            <a:ln w="12700">
              <a:solidFill>
                <a:srgbClr val="008276"/>
              </a:solidFill>
              <a:round/>
              <a:headEnd/>
              <a:tailEnd/>
            </a:ln>
            <a:effectLst/>
          </p:spPr>
          <p:txBody>
            <a:bodyPr/>
            <a:lstStyle/>
            <a:p>
              <a:endParaRPr lang="en-US"/>
            </a:p>
          </p:txBody>
        </p:sp>
        <p:sp>
          <p:nvSpPr>
            <p:cNvPr id="394" name="Line 129"/>
            <p:cNvSpPr>
              <a:spLocks noChangeShapeType="1"/>
            </p:cNvSpPr>
            <p:nvPr/>
          </p:nvSpPr>
          <p:spPr bwMode="auto">
            <a:xfrm>
              <a:off x="2514600" y="5257800"/>
              <a:ext cx="0" cy="1295400"/>
            </a:xfrm>
            <a:prstGeom prst="line">
              <a:avLst/>
            </a:prstGeom>
            <a:noFill/>
            <a:ln w="12700">
              <a:solidFill>
                <a:srgbClr val="008276"/>
              </a:solidFill>
              <a:round/>
              <a:headEnd/>
              <a:tailEnd/>
            </a:ln>
            <a:effectLst/>
          </p:spPr>
          <p:txBody>
            <a:bodyPr/>
            <a:lstStyle/>
            <a:p>
              <a:endParaRPr lang="en-US"/>
            </a:p>
          </p:txBody>
        </p:sp>
        <p:sp>
          <p:nvSpPr>
            <p:cNvPr id="395" name="Line 130"/>
            <p:cNvSpPr>
              <a:spLocks noChangeShapeType="1"/>
            </p:cNvSpPr>
            <p:nvPr/>
          </p:nvSpPr>
          <p:spPr bwMode="auto">
            <a:xfrm>
              <a:off x="609600" y="5029200"/>
              <a:ext cx="0" cy="1524000"/>
            </a:xfrm>
            <a:prstGeom prst="line">
              <a:avLst/>
            </a:prstGeom>
            <a:noFill/>
            <a:ln w="12700">
              <a:solidFill>
                <a:srgbClr val="008276"/>
              </a:solidFill>
              <a:round/>
              <a:headEnd/>
              <a:tailEnd/>
            </a:ln>
            <a:effectLst/>
          </p:spPr>
          <p:txBody>
            <a:bodyPr/>
            <a:lstStyle/>
            <a:p>
              <a:endParaRPr lang="en-US"/>
            </a:p>
          </p:txBody>
        </p:sp>
        <p:sp>
          <p:nvSpPr>
            <p:cNvPr id="396" name="Line 131"/>
            <p:cNvSpPr>
              <a:spLocks noChangeShapeType="1"/>
            </p:cNvSpPr>
            <p:nvPr/>
          </p:nvSpPr>
          <p:spPr bwMode="auto">
            <a:xfrm>
              <a:off x="3733800" y="5257800"/>
              <a:ext cx="0" cy="1295400"/>
            </a:xfrm>
            <a:prstGeom prst="line">
              <a:avLst/>
            </a:prstGeom>
            <a:noFill/>
            <a:ln w="12700">
              <a:solidFill>
                <a:srgbClr val="008276"/>
              </a:solidFill>
              <a:round/>
              <a:headEnd/>
              <a:tailEnd/>
            </a:ln>
            <a:effectLst/>
          </p:spPr>
          <p:txBody>
            <a:bodyPr/>
            <a:lstStyle/>
            <a:p>
              <a:endParaRPr lang="en-US"/>
            </a:p>
          </p:txBody>
        </p:sp>
      </p:grpSp>
      <p:sp>
        <p:nvSpPr>
          <p:cNvPr id="2" name="Slide Number Placeholder 1"/>
          <p:cNvSpPr>
            <a:spLocks noGrp="1"/>
          </p:cNvSpPr>
          <p:nvPr>
            <p:ph type="sldNum" sz="quarter" idx="12"/>
          </p:nvPr>
        </p:nvSpPr>
        <p:spPr/>
        <p:txBody>
          <a:bodyPr/>
          <a:lstStyle/>
          <a:p>
            <a:fld id="{CB65DC77-F180-4F46-9AB4-E848A677D315}" type="slidenum">
              <a:rPr lang="ar-EG" smtClean="0"/>
              <a:t>17</a:t>
            </a:fld>
            <a:endParaRPr lang="ar-EG"/>
          </a:p>
        </p:txBody>
      </p:sp>
    </p:spTree>
    <p:extLst>
      <p:ext uri="{BB962C8B-B14F-4D97-AF65-F5344CB8AC3E}">
        <p14:creationId xmlns:p14="http://schemas.microsoft.com/office/powerpoint/2010/main" val="400291187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Rectangle 2"/>
          <p:cNvSpPr>
            <a:spLocks noGrp="1" noChangeArrowheads="1"/>
          </p:cNvSpPr>
          <p:nvPr>
            <p:ph type="title"/>
          </p:nvPr>
        </p:nvSpPr>
        <p:spPr>
          <a:xfrm>
            <a:off x="1255184" y="1295400"/>
            <a:ext cx="9514416" cy="422275"/>
          </a:xfrm>
          <a:noFill/>
          <a:ln/>
        </p:spPr>
        <p:txBody>
          <a:bodyPr wrap="none">
            <a:normAutofit fontScale="90000"/>
          </a:bodyPr>
          <a:lstStyle/>
          <a:p>
            <a:r>
              <a:rPr lang="en-US" b="1" dirty="0"/>
              <a:t>Graphically Representing MIPS Pipeline</a:t>
            </a:r>
          </a:p>
        </p:txBody>
      </p:sp>
      <p:sp>
        <p:nvSpPr>
          <p:cNvPr id="1206275" name="Rectangle 3"/>
          <p:cNvSpPr>
            <a:spLocks noGrp="1" noChangeArrowheads="1"/>
          </p:cNvSpPr>
          <p:nvPr>
            <p:ph type="body" idx="1"/>
          </p:nvPr>
        </p:nvSpPr>
        <p:spPr>
          <a:xfrm>
            <a:off x="950384" y="1778001"/>
            <a:ext cx="10464800" cy="4060825"/>
          </a:xfrm>
          <a:noFill/>
          <a:ln/>
        </p:spPr>
        <p:txBody>
          <a:bodyPr>
            <a:normAutofit/>
          </a:bodyPr>
          <a:lstStyle/>
          <a:p>
            <a:pPr algn="l" rtl="0">
              <a:buFont typeface="Wingdings" pitchFamily="2" charset="2"/>
              <a:buNone/>
            </a:pPr>
            <a:r>
              <a:rPr lang="en-US" dirty="0">
                <a:latin typeface="Comic Sans MS" panose="030F0702030302020204" pitchFamily="66" charset="0"/>
              </a:rPr>
              <a:t/>
            </a:r>
            <a:br>
              <a:rPr lang="en-US" dirty="0">
                <a:latin typeface="Comic Sans MS" panose="030F0702030302020204" pitchFamily="66" charset="0"/>
              </a:rPr>
            </a:br>
            <a:r>
              <a:rPr lang="en-US" dirty="0">
                <a:latin typeface="Comic Sans MS" panose="030F0702030302020204" pitchFamily="66" charset="0"/>
              </a:rPr>
              <a:t/>
            </a:r>
            <a:br>
              <a:rPr lang="en-US" dirty="0">
                <a:latin typeface="Comic Sans MS" panose="030F0702030302020204" pitchFamily="66" charset="0"/>
              </a:rPr>
            </a:br>
            <a:r>
              <a:rPr lang="en-US" dirty="0">
                <a:latin typeface="Comic Sans MS" panose="030F0702030302020204" pitchFamily="66" charset="0"/>
              </a:rPr>
              <a:t/>
            </a:r>
            <a:br>
              <a:rPr lang="en-US" dirty="0">
                <a:latin typeface="Comic Sans MS" panose="030F0702030302020204" pitchFamily="66" charset="0"/>
              </a:rPr>
            </a:br>
            <a:endParaRPr lang="en-US" dirty="0" smtClean="0">
              <a:latin typeface="Comic Sans MS" panose="030F0702030302020204" pitchFamily="66" charset="0"/>
            </a:endParaRPr>
          </a:p>
          <a:p>
            <a:pPr algn="l" rtl="0">
              <a:buFont typeface="Wingdings" pitchFamily="2" charset="2"/>
              <a:buNone/>
            </a:pPr>
            <a:r>
              <a:rPr lang="en-US" dirty="0">
                <a:latin typeface="Comic Sans MS" panose="030F0702030302020204" pitchFamily="66" charset="0"/>
              </a:rPr>
              <a:t/>
            </a:r>
            <a:br>
              <a:rPr lang="en-US" dirty="0">
                <a:latin typeface="Comic Sans MS" panose="030F0702030302020204" pitchFamily="66" charset="0"/>
              </a:rPr>
            </a:br>
            <a:r>
              <a:rPr lang="en-US" dirty="0">
                <a:latin typeface="Comic Sans MS" panose="030F0702030302020204" pitchFamily="66" charset="0"/>
              </a:rPr>
              <a:t/>
            </a:r>
            <a:br>
              <a:rPr lang="en-US" dirty="0">
                <a:latin typeface="Comic Sans MS" panose="030F0702030302020204" pitchFamily="66" charset="0"/>
              </a:rPr>
            </a:br>
            <a:r>
              <a:rPr lang="en-US" dirty="0">
                <a:latin typeface="Comic Sans MS" panose="030F0702030302020204" pitchFamily="66" charset="0"/>
              </a:rPr>
              <a:t/>
            </a:r>
            <a:br>
              <a:rPr lang="en-US" dirty="0">
                <a:latin typeface="Comic Sans MS" panose="030F0702030302020204" pitchFamily="66" charset="0"/>
              </a:rPr>
            </a:br>
            <a:endParaRPr lang="en-US" dirty="0">
              <a:latin typeface="Comic Sans MS" panose="030F0702030302020204" pitchFamily="66" charset="0"/>
            </a:endParaRPr>
          </a:p>
        </p:txBody>
      </p:sp>
      <p:grpSp>
        <p:nvGrpSpPr>
          <p:cNvPr id="2" name="Group 4"/>
          <p:cNvGrpSpPr>
            <a:grpSpLocks/>
          </p:cNvGrpSpPr>
          <p:nvPr/>
        </p:nvGrpSpPr>
        <p:grpSpPr bwMode="auto">
          <a:xfrm>
            <a:off x="2400300" y="2641600"/>
            <a:ext cx="6934200" cy="1893454"/>
            <a:chOff x="1571" y="1152"/>
            <a:chExt cx="2061" cy="528"/>
          </a:xfrm>
        </p:grpSpPr>
        <p:grpSp>
          <p:nvGrpSpPr>
            <p:cNvPr id="3" name="Group 5"/>
            <p:cNvGrpSpPr>
              <a:grpSpLocks/>
            </p:cNvGrpSpPr>
            <p:nvPr/>
          </p:nvGrpSpPr>
          <p:grpSpPr bwMode="auto">
            <a:xfrm>
              <a:off x="2430" y="1152"/>
              <a:ext cx="347" cy="481"/>
              <a:chOff x="2150" y="1413"/>
              <a:chExt cx="347" cy="481"/>
            </a:xfrm>
          </p:grpSpPr>
          <p:sp>
            <p:nvSpPr>
              <p:cNvPr id="1206278" name="Freeform 6"/>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6279" name="Rectangle 7"/>
              <p:cNvSpPr>
                <a:spLocks noChangeArrowheads="1"/>
              </p:cNvSpPr>
              <p:nvPr/>
            </p:nvSpPr>
            <p:spPr bwMode="auto">
              <a:xfrm>
                <a:off x="2150" y="1542"/>
                <a:ext cx="347" cy="231"/>
              </a:xfrm>
              <a:prstGeom prst="rect">
                <a:avLst/>
              </a:prstGeom>
              <a:noFill/>
              <a:ln w="12700">
                <a:noFill/>
                <a:miter lim="800000"/>
                <a:headEnd/>
                <a:tailEnd/>
              </a:ln>
              <a:effectLst/>
            </p:spPr>
            <p:txBody>
              <a:bodyPr wrap="square" lIns="90488" tIns="44450" rIns="90488" bIns="44450">
                <a:spAutoFit/>
              </a:bodyPr>
              <a:lstStyle/>
              <a:p>
                <a:pPr algn="ctr"/>
                <a:r>
                  <a:rPr lang="en-US" sz="1600" b="1" dirty="0" smtClean="0">
                    <a:solidFill>
                      <a:schemeClr val="tx1"/>
                    </a:solidFill>
                  </a:rPr>
                  <a:t>ALU</a:t>
                </a:r>
              </a:p>
              <a:p>
                <a:pPr algn="ctr"/>
                <a:endParaRPr lang="en-US" sz="1600" b="1" dirty="0" smtClean="0">
                  <a:solidFill>
                    <a:schemeClr val="tx1"/>
                  </a:solidFill>
                </a:endParaRPr>
              </a:p>
              <a:p>
                <a:pPr algn="ctr"/>
                <a:r>
                  <a:rPr lang="en-US" sz="1600" b="1" dirty="0" smtClean="0"/>
                  <a:t>(EX)</a:t>
                </a:r>
                <a:endParaRPr lang="en-US" sz="1600" b="1" dirty="0">
                  <a:solidFill>
                    <a:schemeClr val="tx1"/>
                  </a:solidFill>
                </a:endParaRPr>
              </a:p>
            </p:txBody>
          </p:sp>
        </p:grpSp>
        <p:grpSp>
          <p:nvGrpSpPr>
            <p:cNvPr id="4" name="Group 8"/>
            <p:cNvGrpSpPr>
              <a:grpSpLocks/>
            </p:cNvGrpSpPr>
            <p:nvPr/>
          </p:nvGrpSpPr>
          <p:grpSpPr bwMode="auto">
            <a:xfrm>
              <a:off x="1571" y="1248"/>
              <a:ext cx="340" cy="289"/>
              <a:chOff x="1291" y="1509"/>
              <a:chExt cx="340" cy="289"/>
            </a:xfrm>
          </p:grpSpPr>
          <p:sp>
            <p:nvSpPr>
              <p:cNvPr id="1206281" name="Rectangle 9"/>
              <p:cNvSpPr>
                <a:spLocks noChangeArrowheads="1"/>
              </p:cNvSpPr>
              <p:nvPr/>
            </p:nvSpPr>
            <p:spPr bwMode="auto">
              <a:xfrm>
                <a:off x="1381" y="1557"/>
                <a:ext cx="159" cy="162"/>
              </a:xfrm>
              <a:prstGeom prst="rect">
                <a:avLst/>
              </a:prstGeom>
              <a:noFill/>
              <a:ln w="12700">
                <a:noFill/>
                <a:miter lim="800000"/>
                <a:headEnd/>
                <a:tailEnd/>
              </a:ln>
              <a:effectLst/>
            </p:spPr>
            <p:txBody>
              <a:bodyPr wrap="none" lIns="90488" tIns="44450" rIns="90488" bIns="44450">
                <a:spAutoFit/>
              </a:bodyPr>
              <a:lstStyle/>
              <a:p>
                <a:pPr algn="ctr"/>
                <a:r>
                  <a:rPr lang="en-US" sz="1600" b="1" dirty="0" smtClean="0">
                    <a:solidFill>
                      <a:schemeClr val="tx1"/>
                    </a:solidFill>
                  </a:rPr>
                  <a:t>IM</a:t>
                </a:r>
              </a:p>
              <a:p>
                <a:pPr algn="ctr"/>
                <a:r>
                  <a:rPr lang="en-US" sz="1600" b="1" dirty="0" smtClean="0"/>
                  <a:t>(IF)</a:t>
                </a:r>
                <a:endParaRPr lang="en-US" sz="1600" b="1" dirty="0">
                  <a:solidFill>
                    <a:schemeClr val="tx1"/>
                  </a:solidFill>
                </a:endParaRPr>
              </a:p>
            </p:txBody>
          </p:sp>
          <p:grpSp>
            <p:nvGrpSpPr>
              <p:cNvPr id="5" name="Group 10"/>
              <p:cNvGrpSpPr>
                <a:grpSpLocks/>
              </p:cNvGrpSpPr>
              <p:nvPr/>
            </p:nvGrpSpPr>
            <p:grpSpPr bwMode="auto">
              <a:xfrm>
                <a:off x="1291" y="1509"/>
                <a:ext cx="340" cy="289"/>
                <a:chOff x="1291" y="1509"/>
                <a:chExt cx="340" cy="289"/>
              </a:xfrm>
            </p:grpSpPr>
            <p:sp>
              <p:nvSpPr>
                <p:cNvPr id="1206283" name="Freeform 11"/>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6284" name="Freeform 12"/>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06285" name="Rectangle 13"/>
            <p:cNvSpPr>
              <a:spLocks noChangeArrowheads="1"/>
            </p:cNvSpPr>
            <p:nvPr/>
          </p:nvSpPr>
          <p:spPr bwMode="auto">
            <a:xfrm>
              <a:off x="2117" y="1276"/>
              <a:ext cx="169" cy="162"/>
            </a:xfrm>
            <a:prstGeom prst="rect">
              <a:avLst/>
            </a:prstGeom>
            <a:noFill/>
            <a:ln w="12700">
              <a:noFill/>
              <a:miter lim="800000"/>
              <a:headEnd/>
              <a:tailEnd/>
            </a:ln>
            <a:effectLst/>
          </p:spPr>
          <p:txBody>
            <a:bodyPr wrap="none" lIns="90488" tIns="44450" rIns="90488" bIns="44450">
              <a:spAutoFit/>
            </a:bodyPr>
            <a:lstStyle/>
            <a:p>
              <a:pPr algn="ctr"/>
              <a:r>
                <a:rPr lang="en-US" sz="1600" b="1" dirty="0" err="1" smtClean="0">
                  <a:solidFill>
                    <a:schemeClr val="tx1"/>
                  </a:solidFill>
                </a:rPr>
                <a:t>Reg</a:t>
              </a:r>
              <a:endParaRPr lang="en-US" sz="1600" b="1" dirty="0" smtClean="0">
                <a:solidFill>
                  <a:schemeClr val="tx1"/>
                </a:solidFill>
              </a:endParaRPr>
            </a:p>
            <a:p>
              <a:pPr algn="ctr"/>
              <a:r>
                <a:rPr lang="en-US" sz="1600" b="1" dirty="0" smtClean="0"/>
                <a:t>(ID)</a:t>
              </a:r>
              <a:endParaRPr lang="en-US" sz="1600" b="1" dirty="0">
                <a:solidFill>
                  <a:schemeClr val="tx1"/>
                </a:solidFill>
              </a:endParaRPr>
            </a:p>
          </p:txBody>
        </p:sp>
        <p:grpSp>
          <p:nvGrpSpPr>
            <p:cNvPr id="6" name="Group 14"/>
            <p:cNvGrpSpPr>
              <a:grpSpLocks/>
            </p:cNvGrpSpPr>
            <p:nvPr/>
          </p:nvGrpSpPr>
          <p:grpSpPr bwMode="auto">
            <a:xfrm>
              <a:off x="2031" y="1248"/>
              <a:ext cx="296" cy="289"/>
              <a:chOff x="1751" y="1509"/>
              <a:chExt cx="296" cy="289"/>
            </a:xfrm>
          </p:grpSpPr>
          <p:sp>
            <p:nvSpPr>
              <p:cNvPr id="1206287" name="Freeform 15"/>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6288" name="Freeform 16"/>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6289" name="Line 17"/>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06290" name="Freeform 18"/>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6291" name="Line 19"/>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06292" name="Rectangle 20"/>
            <p:cNvSpPr>
              <a:spLocks noChangeArrowheads="1"/>
            </p:cNvSpPr>
            <p:nvPr/>
          </p:nvSpPr>
          <p:spPr bwMode="auto">
            <a:xfrm>
              <a:off x="2922" y="1276"/>
              <a:ext cx="252" cy="162"/>
            </a:xfrm>
            <a:prstGeom prst="rect">
              <a:avLst/>
            </a:prstGeom>
            <a:noFill/>
            <a:ln w="12700">
              <a:noFill/>
              <a:miter lim="800000"/>
              <a:headEnd/>
              <a:tailEnd/>
            </a:ln>
            <a:effectLst/>
          </p:spPr>
          <p:txBody>
            <a:bodyPr wrap="none" lIns="90488" tIns="44450" rIns="90488" bIns="44450">
              <a:spAutoFit/>
            </a:bodyPr>
            <a:lstStyle/>
            <a:p>
              <a:pPr algn="ctr"/>
              <a:r>
                <a:rPr lang="en-US" sz="1600" b="1" dirty="0" smtClean="0">
                  <a:solidFill>
                    <a:schemeClr val="tx1"/>
                  </a:solidFill>
                </a:rPr>
                <a:t>DM</a:t>
              </a:r>
            </a:p>
            <a:p>
              <a:pPr algn="ctr"/>
              <a:r>
                <a:rPr lang="en-US" sz="1600" b="1" dirty="0" smtClean="0"/>
                <a:t>(MEM)</a:t>
              </a:r>
              <a:endParaRPr lang="en-US" sz="1600" b="1" dirty="0">
                <a:solidFill>
                  <a:schemeClr val="tx1"/>
                </a:solidFill>
              </a:endParaRPr>
            </a:p>
          </p:txBody>
        </p:sp>
        <p:grpSp>
          <p:nvGrpSpPr>
            <p:cNvPr id="7" name="Group 21"/>
            <p:cNvGrpSpPr>
              <a:grpSpLocks/>
            </p:cNvGrpSpPr>
            <p:nvPr/>
          </p:nvGrpSpPr>
          <p:grpSpPr bwMode="auto">
            <a:xfrm>
              <a:off x="2880" y="1248"/>
              <a:ext cx="325" cy="289"/>
              <a:chOff x="2600" y="1509"/>
              <a:chExt cx="325" cy="289"/>
            </a:xfrm>
          </p:grpSpPr>
          <p:sp>
            <p:nvSpPr>
              <p:cNvPr id="1206294" name="Freeform 22"/>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6295" name="Freeform 23"/>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6296" name="Rectangle 24"/>
            <p:cNvSpPr>
              <a:spLocks noChangeArrowheads="1"/>
            </p:cNvSpPr>
            <p:nvPr/>
          </p:nvSpPr>
          <p:spPr bwMode="auto">
            <a:xfrm>
              <a:off x="3393" y="1267"/>
              <a:ext cx="193" cy="162"/>
            </a:xfrm>
            <a:prstGeom prst="rect">
              <a:avLst/>
            </a:prstGeom>
            <a:noFill/>
            <a:ln w="12700">
              <a:noFill/>
              <a:miter lim="800000"/>
              <a:headEnd/>
              <a:tailEnd/>
            </a:ln>
            <a:effectLst/>
          </p:spPr>
          <p:txBody>
            <a:bodyPr wrap="none" lIns="90488" tIns="44450" rIns="90488" bIns="44450">
              <a:spAutoFit/>
            </a:bodyPr>
            <a:lstStyle/>
            <a:p>
              <a:pPr algn="ctr"/>
              <a:r>
                <a:rPr lang="en-US" sz="1600" b="1" dirty="0" err="1" smtClean="0">
                  <a:solidFill>
                    <a:schemeClr val="tx1"/>
                  </a:solidFill>
                </a:rPr>
                <a:t>Reg</a:t>
              </a:r>
              <a:endParaRPr lang="en-US" sz="1600" b="1" dirty="0" smtClean="0">
                <a:solidFill>
                  <a:schemeClr val="tx1"/>
                </a:solidFill>
              </a:endParaRPr>
            </a:p>
            <a:p>
              <a:pPr algn="ctr"/>
              <a:r>
                <a:rPr lang="en-US" sz="1600" b="1" dirty="0" smtClean="0"/>
                <a:t>(WB)</a:t>
              </a:r>
              <a:endParaRPr lang="en-US" sz="1600" b="1" dirty="0">
                <a:solidFill>
                  <a:schemeClr val="tx1"/>
                </a:solidFill>
              </a:endParaRPr>
            </a:p>
          </p:txBody>
        </p:sp>
        <p:grpSp>
          <p:nvGrpSpPr>
            <p:cNvPr id="8" name="Group 25"/>
            <p:cNvGrpSpPr>
              <a:grpSpLocks/>
            </p:cNvGrpSpPr>
            <p:nvPr/>
          </p:nvGrpSpPr>
          <p:grpSpPr bwMode="auto">
            <a:xfrm>
              <a:off x="3348" y="1248"/>
              <a:ext cx="284" cy="289"/>
              <a:chOff x="3068" y="1509"/>
              <a:chExt cx="284" cy="289"/>
            </a:xfrm>
          </p:grpSpPr>
          <p:sp>
            <p:nvSpPr>
              <p:cNvPr id="1206298" name="Freeform 26"/>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6299" name="Freeform 27"/>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6300" name="Line 28"/>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06301" name="Line 29"/>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06302" name="Line 30"/>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06303" name="Line 31"/>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06304" name="Line 32"/>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06305" name="Line 33"/>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06306" name="Line 34"/>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06307" name="Line 35"/>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06308" name="Line 36"/>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sp>
        <p:nvSpPr>
          <p:cNvPr id="9" name="Slide Number Placeholder 8"/>
          <p:cNvSpPr>
            <a:spLocks noGrp="1"/>
          </p:cNvSpPr>
          <p:nvPr>
            <p:ph type="sldNum" sz="quarter" idx="12"/>
          </p:nvPr>
        </p:nvSpPr>
        <p:spPr/>
        <p:txBody>
          <a:bodyPr/>
          <a:lstStyle/>
          <a:p>
            <a:fld id="{CB65DC77-F180-4F46-9AB4-E848A677D315}" type="slidenum">
              <a:rPr lang="ar-EG" smtClean="0"/>
              <a:t>18</a:t>
            </a:fld>
            <a:endParaRPr lang="ar-EG"/>
          </a:p>
        </p:txBody>
      </p:sp>
    </p:spTree>
    <p:extLst>
      <p:ext uri="{BB962C8B-B14F-4D97-AF65-F5344CB8AC3E}">
        <p14:creationId xmlns:p14="http://schemas.microsoft.com/office/powerpoint/2010/main" val="30187022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descr="20%"/>
          <p:cNvSpPr>
            <a:spLocks noChangeArrowheads="1"/>
          </p:cNvSpPr>
          <p:nvPr/>
        </p:nvSpPr>
        <p:spPr bwMode="auto">
          <a:xfrm>
            <a:off x="6324600" y="1795463"/>
            <a:ext cx="914400" cy="4267200"/>
          </a:xfrm>
          <a:prstGeom prst="rect">
            <a:avLst/>
          </a:prstGeom>
          <a:pattFill prst="pct20">
            <a:fgClr>
              <a:schemeClr val="accent1"/>
            </a:fgClr>
            <a:bgClr>
              <a:schemeClr val="bg1"/>
            </a:bgClr>
          </a:pattFill>
          <a:ln w="12700">
            <a:noFill/>
            <a:miter lim="800000"/>
            <a:headEnd/>
            <a:tailEnd/>
          </a:ln>
          <a:effectLst/>
        </p:spPr>
        <p:txBody>
          <a:bodyPr wrap="none" anchor="ctr"/>
          <a:lstStyle/>
          <a:p>
            <a:endParaRPr lang="en-US"/>
          </a:p>
        </p:txBody>
      </p:sp>
      <p:sp>
        <p:nvSpPr>
          <p:cNvPr id="1207299" name="Rectangle 3"/>
          <p:cNvSpPr>
            <a:spLocks noGrp="1" noChangeArrowheads="1"/>
          </p:cNvSpPr>
          <p:nvPr>
            <p:ph type="title"/>
          </p:nvPr>
        </p:nvSpPr>
        <p:spPr>
          <a:xfrm>
            <a:off x="2440518" y="632743"/>
            <a:ext cx="7497233" cy="422275"/>
          </a:xfrm>
          <a:noFill/>
          <a:ln/>
        </p:spPr>
        <p:txBody>
          <a:bodyPr wrap="none">
            <a:normAutofit fontScale="90000"/>
          </a:bodyPr>
          <a:lstStyle/>
          <a:p>
            <a:r>
              <a:rPr lang="en-US" b="1" dirty="0"/>
              <a:t>Why Pipeline? For Performance!</a:t>
            </a:r>
          </a:p>
        </p:txBody>
      </p:sp>
      <p:sp>
        <p:nvSpPr>
          <p:cNvPr id="1207300" name="Rectangle 4"/>
          <p:cNvSpPr>
            <a:spLocks noChangeArrowheads="1"/>
          </p:cNvSpPr>
          <p:nvPr/>
        </p:nvSpPr>
        <p:spPr bwMode="auto">
          <a:xfrm>
            <a:off x="583615" y="2058988"/>
            <a:ext cx="339838" cy="3136756"/>
          </a:xfrm>
          <a:prstGeom prst="rect">
            <a:avLst/>
          </a:prstGeom>
          <a:noFill/>
          <a:ln w="12700">
            <a:noFill/>
            <a:miter lim="800000"/>
            <a:headEnd/>
            <a:tailEnd/>
          </a:ln>
          <a:effectLst/>
        </p:spPr>
        <p:txBody>
          <a:bodyPr wrap="none" lIns="90488" tIns="44450" rIns="90488" bIns="44450">
            <a:spAutoFit/>
          </a:bodyPr>
          <a:lstStyle/>
          <a:p>
            <a:pPr algn="ctr"/>
            <a:r>
              <a:rPr lang="en-US" i="1">
                <a:solidFill>
                  <a:schemeClr val="tx1"/>
                </a:solidFill>
              </a:rPr>
              <a:t>I</a:t>
            </a:r>
          </a:p>
          <a:p>
            <a:pPr algn="ctr"/>
            <a:r>
              <a:rPr lang="en-US" i="1">
                <a:solidFill>
                  <a:schemeClr val="tx1"/>
                </a:solidFill>
              </a:rPr>
              <a:t>n</a:t>
            </a:r>
          </a:p>
          <a:p>
            <a:pPr algn="ctr"/>
            <a:r>
              <a:rPr lang="en-US" i="1">
                <a:solidFill>
                  <a:schemeClr val="tx1"/>
                </a:solidFill>
              </a:rPr>
              <a:t>s</a:t>
            </a:r>
          </a:p>
          <a:p>
            <a:pPr algn="ctr"/>
            <a:r>
              <a:rPr lang="en-US" i="1">
                <a:solidFill>
                  <a:schemeClr val="tx1"/>
                </a:solidFill>
              </a:rPr>
              <a:t>t</a:t>
            </a:r>
          </a:p>
          <a:p>
            <a:pPr algn="ctr"/>
            <a:r>
              <a:rPr lang="en-US" i="1">
                <a:solidFill>
                  <a:schemeClr val="tx1"/>
                </a:solidFill>
              </a:rPr>
              <a:t>r.</a:t>
            </a:r>
          </a:p>
          <a:p>
            <a:pPr algn="ctr"/>
            <a:endParaRPr lang="en-US" i="1">
              <a:solidFill>
                <a:schemeClr val="tx1"/>
              </a:solidFill>
            </a:endParaRPr>
          </a:p>
          <a:p>
            <a:pPr algn="ctr"/>
            <a:r>
              <a:rPr lang="en-US" i="1">
                <a:solidFill>
                  <a:schemeClr val="tx1"/>
                </a:solidFill>
              </a:rPr>
              <a:t>O</a:t>
            </a:r>
          </a:p>
          <a:p>
            <a:pPr algn="ctr"/>
            <a:r>
              <a:rPr lang="en-US" i="1">
                <a:solidFill>
                  <a:schemeClr val="tx1"/>
                </a:solidFill>
              </a:rPr>
              <a:t>r</a:t>
            </a:r>
          </a:p>
          <a:p>
            <a:pPr algn="ctr"/>
            <a:r>
              <a:rPr lang="en-US" i="1">
                <a:solidFill>
                  <a:schemeClr val="tx1"/>
                </a:solidFill>
              </a:rPr>
              <a:t>d</a:t>
            </a:r>
          </a:p>
          <a:p>
            <a:pPr algn="ctr"/>
            <a:r>
              <a:rPr lang="en-US" i="1">
                <a:solidFill>
                  <a:schemeClr val="tx1"/>
                </a:solidFill>
              </a:rPr>
              <a:t>e</a:t>
            </a:r>
          </a:p>
          <a:p>
            <a:pPr algn="ctr"/>
            <a:r>
              <a:rPr lang="en-US" i="1">
                <a:solidFill>
                  <a:schemeClr val="tx1"/>
                </a:solidFill>
              </a:rPr>
              <a:t>r</a:t>
            </a:r>
          </a:p>
        </p:txBody>
      </p:sp>
      <p:sp>
        <p:nvSpPr>
          <p:cNvPr id="1207301" name="Line 5"/>
          <p:cNvSpPr>
            <a:spLocks noChangeShapeType="1"/>
          </p:cNvSpPr>
          <p:nvPr/>
        </p:nvSpPr>
        <p:spPr bwMode="auto">
          <a:xfrm>
            <a:off x="2006600" y="1452563"/>
            <a:ext cx="8415867"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1207302" name="Rectangle 6"/>
          <p:cNvSpPr>
            <a:spLocks noChangeArrowheads="1"/>
          </p:cNvSpPr>
          <p:nvPr/>
        </p:nvSpPr>
        <p:spPr bwMode="auto">
          <a:xfrm>
            <a:off x="5376330" y="1055018"/>
            <a:ext cx="2307171" cy="397545"/>
          </a:xfrm>
          <a:prstGeom prst="rect">
            <a:avLst/>
          </a:prstGeom>
          <a:noFill/>
          <a:ln w="12700">
            <a:noFill/>
            <a:miter lim="800000"/>
            <a:headEnd/>
            <a:tailEnd/>
          </a:ln>
          <a:effectLst/>
        </p:spPr>
        <p:txBody>
          <a:bodyPr wrap="none" lIns="90488" tIns="44450" rIns="90488" bIns="44450">
            <a:spAutoFit/>
          </a:bodyPr>
          <a:lstStyle/>
          <a:p>
            <a:r>
              <a:rPr lang="en-US" sz="2000" b="1" i="1" dirty="0">
                <a:solidFill>
                  <a:srgbClr val="FF0000"/>
                </a:solidFill>
              </a:rPr>
              <a:t>Time (clock cycles)</a:t>
            </a:r>
          </a:p>
        </p:txBody>
      </p:sp>
      <p:sp>
        <p:nvSpPr>
          <p:cNvPr id="1207303" name="Rectangle 7"/>
          <p:cNvSpPr>
            <a:spLocks noChangeArrowheads="1"/>
          </p:cNvSpPr>
          <p:nvPr/>
        </p:nvSpPr>
        <p:spPr bwMode="auto">
          <a:xfrm>
            <a:off x="1454183" y="1905001"/>
            <a:ext cx="872035" cy="459100"/>
          </a:xfrm>
          <a:prstGeom prst="rect">
            <a:avLst/>
          </a:prstGeom>
          <a:noFill/>
          <a:ln w="12700">
            <a:noFill/>
            <a:miter lim="800000"/>
            <a:headEnd/>
            <a:tailEnd/>
          </a:ln>
          <a:effectLst/>
        </p:spPr>
        <p:txBody>
          <a:bodyPr wrap="none" lIns="90488" tIns="44450" rIns="90488" bIns="44450">
            <a:spAutoFit/>
          </a:bodyPr>
          <a:lstStyle/>
          <a:p>
            <a:r>
              <a:rPr lang="en-US" sz="2400">
                <a:solidFill>
                  <a:schemeClr val="tx1"/>
                </a:solidFill>
              </a:rPr>
              <a:t>Inst 0</a:t>
            </a:r>
          </a:p>
        </p:txBody>
      </p:sp>
      <p:sp>
        <p:nvSpPr>
          <p:cNvPr id="1207304" name="Rectangle 8"/>
          <p:cNvSpPr>
            <a:spLocks noChangeArrowheads="1"/>
          </p:cNvSpPr>
          <p:nvPr/>
        </p:nvSpPr>
        <p:spPr bwMode="auto">
          <a:xfrm>
            <a:off x="1454183" y="2743201"/>
            <a:ext cx="872035" cy="459100"/>
          </a:xfrm>
          <a:prstGeom prst="rect">
            <a:avLst/>
          </a:prstGeom>
          <a:noFill/>
          <a:ln w="12700">
            <a:noFill/>
            <a:miter lim="800000"/>
            <a:headEnd/>
            <a:tailEnd/>
          </a:ln>
          <a:effectLst/>
        </p:spPr>
        <p:txBody>
          <a:bodyPr wrap="none" lIns="90488" tIns="44450" rIns="90488" bIns="44450">
            <a:spAutoFit/>
          </a:bodyPr>
          <a:lstStyle/>
          <a:p>
            <a:r>
              <a:rPr lang="en-US" sz="2400">
                <a:solidFill>
                  <a:schemeClr val="tx1"/>
                </a:solidFill>
              </a:rPr>
              <a:t>Inst 1</a:t>
            </a:r>
          </a:p>
        </p:txBody>
      </p:sp>
      <p:sp>
        <p:nvSpPr>
          <p:cNvPr id="1207305" name="Rectangle 9"/>
          <p:cNvSpPr>
            <a:spLocks noChangeArrowheads="1"/>
          </p:cNvSpPr>
          <p:nvPr/>
        </p:nvSpPr>
        <p:spPr bwMode="auto">
          <a:xfrm>
            <a:off x="1454183" y="3624264"/>
            <a:ext cx="872035" cy="459100"/>
          </a:xfrm>
          <a:prstGeom prst="rect">
            <a:avLst/>
          </a:prstGeom>
          <a:noFill/>
          <a:ln w="12700">
            <a:noFill/>
            <a:miter lim="800000"/>
            <a:headEnd/>
            <a:tailEnd/>
          </a:ln>
          <a:effectLst/>
        </p:spPr>
        <p:txBody>
          <a:bodyPr wrap="none" lIns="90488" tIns="44450" rIns="90488" bIns="44450">
            <a:spAutoFit/>
          </a:bodyPr>
          <a:lstStyle/>
          <a:p>
            <a:r>
              <a:rPr lang="en-US" sz="2400">
                <a:solidFill>
                  <a:schemeClr val="tx1"/>
                </a:solidFill>
              </a:rPr>
              <a:t>Inst 2</a:t>
            </a:r>
          </a:p>
        </p:txBody>
      </p:sp>
      <p:sp>
        <p:nvSpPr>
          <p:cNvPr id="1207306" name="Rectangle 10"/>
          <p:cNvSpPr>
            <a:spLocks noChangeArrowheads="1"/>
          </p:cNvSpPr>
          <p:nvPr/>
        </p:nvSpPr>
        <p:spPr bwMode="auto">
          <a:xfrm>
            <a:off x="1454183" y="5334001"/>
            <a:ext cx="872035" cy="459100"/>
          </a:xfrm>
          <a:prstGeom prst="rect">
            <a:avLst/>
          </a:prstGeom>
          <a:noFill/>
          <a:ln w="12700">
            <a:noFill/>
            <a:miter lim="800000"/>
            <a:headEnd/>
            <a:tailEnd/>
          </a:ln>
          <a:effectLst/>
        </p:spPr>
        <p:txBody>
          <a:bodyPr wrap="none" lIns="90488" tIns="44450" rIns="90488" bIns="44450">
            <a:spAutoFit/>
          </a:bodyPr>
          <a:lstStyle/>
          <a:p>
            <a:r>
              <a:rPr lang="en-US" sz="2400">
                <a:solidFill>
                  <a:schemeClr val="tx1"/>
                </a:solidFill>
              </a:rPr>
              <a:t>Inst 4</a:t>
            </a:r>
          </a:p>
        </p:txBody>
      </p:sp>
      <p:sp>
        <p:nvSpPr>
          <p:cNvPr id="1207307" name="Line 11"/>
          <p:cNvSpPr>
            <a:spLocks noChangeShapeType="1"/>
          </p:cNvSpPr>
          <p:nvPr/>
        </p:nvSpPr>
        <p:spPr bwMode="auto">
          <a:xfrm>
            <a:off x="35814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07308" name="Line 12"/>
          <p:cNvSpPr>
            <a:spLocks noChangeShapeType="1"/>
          </p:cNvSpPr>
          <p:nvPr/>
        </p:nvSpPr>
        <p:spPr bwMode="auto">
          <a:xfrm>
            <a:off x="44958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07309" name="Line 13"/>
          <p:cNvSpPr>
            <a:spLocks noChangeShapeType="1"/>
          </p:cNvSpPr>
          <p:nvPr/>
        </p:nvSpPr>
        <p:spPr bwMode="auto">
          <a:xfrm>
            <a:off x="54102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07310" name="Line 14"/>
          <p:cNvSpPr>
            <a:spLocks noChangeShapeType="1"/>
          </p:cNvSpPr>
          <p:nvPr/>
        </p:nvSpPr>
        <p:spPr bwMode="auto">
          <a:xfrm>
            <a:off x="63246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07311" name="Line 15"/>
          <p:cNvSpPr>
            <a:spLocks noChangeShapeType="1"/>
          </p:cNvSpPr>
          <p:nvPr/>
        </p:nvSpPr>
        <p:spPr bwMode="auto">
          <a:xfrm>
            <a:off x="72390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07312" name="Line 16"/>
          <p:cNvSpPr>
            <a:spLocks noChangeShapeType="1"/>
          </p:cNvSpPr>
          <p:nvPr/>
        </p:nvSpPr>
        <p:spPr bwMode="auto">
          <a:xfrm>
            <a:off x="81534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07313" name="Line 17"/>
          <p:cNvSpPr>
            <a:spLocks noChangeShapeType="1"/>
          </p:cNvSpPr>
          <p:nvPr/>
        </p:nvSpPr>
        <p:spPr bwMode="auto">
          <a:xfrm>
            <a:off x="90678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07314" name="Line 18"/>
          <p:cNvSpPr>
            <a:spLocks noChangeShapeType="1"/>
          </p:cNvSpPr>
          <p:nvPr/>
        </p:nvSpPr>
        <p:spPr bwMode="auto">
          <a:xfrm>
            <a:off x="99822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07315" name="Rectangle 19"/>
          <p:cNvSpPr>
            <a:spLocks noChangeArrowheads="1"/>
          </p:cNvSpPr>
          <p:nvPr/>
        </p:nvSpPr>
        <p:spPr bwMode="auto">
          <a:xfrm>
            <a:off x="1454183" y="4462464"/>
            <a:ext cx="872035" cy="459100"/>
          </a:xfrm>
          <a:prstGeom prst="rect">
            <a:avLst/>
          </a:prstGeom>
          <a:noFill/>
          <a:ln w="12700">
            <a:noFill/>
            <a:miter lim="800000"/>
            <a:headEnd/>
            <a:tailEnd/>
          </a:ln>
          <a:effectLst/>
        </p:spPr>
        <p:txBody>
          <a:bodyPr wrap="none" lIns="90488" tIns="44450" rIns="90488" bIns="44450">
            <a:spAutoFit/>
          </a:bodyPr>
          <a:lstStyle/>
          <a:p>
            <a:r>
              <a:rPr lang="en-US" sz="2400">
                <a:solidFill>
                  <a:schemeClr val="tx1"/>
                </a:solidFill>
              </a:rPr>
              <a:t>Inst 3</a:t>
            </a:r>
          </a:p>
        </p:txBody>
      </p:sp>
      <p:sp>
        <p:nvSpPr>
          <p:cNvPr id="1207316" name="Line 20"/>
          <p:cNvSpPr>
            <a:spLocks noChangeShapeType="1"/>
          </p:cNvSpPr>
          <p:nvPr/>
        </p:nvSpPr>
        <p:spPr bwMode="auto">
          <a:xfrm>
            <a:off x="990600" y="1981200"/>
            <a:ext cx="0" cy="3886200"/>
          </a:xfrm>
          <a:prstGeom prst="line">
            <a:avLst/>
          </a:prstGeom>
          <a:noFill/>
          <a:ln w="28575">
            <a:solidFill>
              <a:schemeClr val="tx1"/>
            </a:solidFill>
            <a:round/>
            <a:headEnd/>
            <a:tailEnd type="triangle" w="med" len="med"/>
          </a:ln>
          <a:effectLst/>
        </p:spPr>
        <p:txBody>
          <a:bodyPr/>
          <a:lstStyle/>
          <a:p>
            <a:endParaRPr lang="en-US"/>
          </a:p>
        </p:txBody>
      </p:sp>
      <p:grpSp>
        <p:nvGrpSpPr>
          <p:cNvPr id="2" name="Group 21"/>
          <p:cNvGrpSpPr>
            <a:grpSpLocks/>
          </p:cNvGrpSpPr>
          <p:nvPr/>
        </p:nvGrpSpPr>
        <p:grpSpPr bwMode="auto">
          <a:xfrm>
            <a:off x="2838451" y="1828800"/>
            <a:ext cx="4455583" cy="838200"/>
            <a:chOff x="1571" y="1152"/>
            <a:chExt cx="2105" cy="528"/>
          </a:xfrm>
        </p:grpSpPr>
        <p:grpSp>
          <p:nvGrpSpPr>
            <p:cNvPr id="3" name="Group 22"/>
            <p:cNvGrpSpPr>
              <a:grpSpLocks/>
            </p:cNvGrpSpPr>
            <p:nvPr/>
          </p:nvGrpSpPr>
          <p:grpSpPr bwMode="auto">
            <a:xfrm>
              <a:off x="2497" y="1152"/>
              <a:ext cx="213" cy="481"/>
              <a:chOff x="2217" y="1413"/>
              <a:chExt cx="213" cy="481"/>
            </a:xfrm>
          </p:grpSpPr>
          <p:sp>
            <p:nvSpPr>
              <p:cNvPr id="1207319" name="Freeform 23"/>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20" name="Rectangle 24"/>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4" name="Group 25"/>
            <p:cNvGrpSpPr>
              <a:grpSpLocks/>
            </p:cNvGrpSpPr>
            <p:nvPr/>
          </p:nvGrpSpPr>
          <p:grpSpPr bwMode="auto">
            <a:xfrm>
              <a:off x="1571" y="1248"/>
              <a:ext cx="340" cy="289"/>
              <a:chOff x="1291" y="1509"/>
              <a:chExt cx="340" cy="289"/>
            </a:xfrm>
          </p:grpSpPr>
          <p:sp>
            <p:nvSpPr>
              <p:cNvPr id="1207322" name="Rectangle 26"/>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5" name="Group 27"/>
              <p:cNvGrpSpPr>
                <a:grpSpLocks/>
              </p:cNvGrpSpPr>
              <p:nvPr/>
            </p:nvGrpSpPr>
            <p:grpSpPr bwMode="auto">
              <a:xfrm>
                <a:off x="1291" y="1509"/>
                <a:ext cx="340" cy="289"/>
                <a:chOff x="1291" y="1509"/>
                <a:chExt cx="340" cy="289"/>
              </a:xfrm>
            </p:grpSpPr>
            <p:sp>
              <p:nvSpPr>
                <p:cNvPr id="1207324" name="Freeform 28"/>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25" name="Freeform 29"/>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07326" name="Rectangle 30"/>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6" name="Group 31"/>
            <p:cNvGrpSpPr>
              <a:grpSpLocks/>
            </p:cNvGrpSpPr>
            <p:nvPr/>
          </p:nvGrpSpPr>
          <p:grpSpPr bwMode="auto">
            <a:xfrm>
              <a:off x="2031" y="1248"/>
              <a:ext cx="296" cy="289"/>
              <a:chOff x="1751" y="1509"/>
              <a:chExt cx="296" cy="289"/>
            </a:xfrm>
          </p:grpSpPr>
          <p:sp>
            <p:nvSpPr>
              <p:cNvPr id="1207328" name="Freeform 32"/>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29" name="Freeform 33"/>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330" name="Line 34"/>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07331" name="Freeform 35"/>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32" name="Line 36"/>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07333" name="Rectangle 37"/>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7" name="Group 38"/>
            <p:cNvGrpSpPr>
              <a:grpSpLocks/>
            </p:cNvGrpSpPr>
            <p:nvPr/>
          </p:nvGrpSpPr>
          <p:grpSpPr bwMode="auto">
            <a:xfrm>
              <a:off x="2880" y="1248"/>
              <a:ext cx="325" cy="289"/>
              <a:chOff x="2600" y="1509"/>
              <a:chExt cx="325" cy="289"/>
            </a:xfrm>
          </p:grpSpPr>
          <p:sp>
            <p:nvSpPr>
              <p:cNvPr id="1207335" name="Freeform 39"/>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36" name="Freeform 40"/>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337" name="Rectangle 41"/>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8" name="Group 42"/>
            <p:cNvGrpSpPr>
              <a:grpSpLocks/>
            </p:cNvGrpSpPr>
            <p:nvPr/>
          </p:nvGrpSpPr>
          <p:grpSpPr bwMode="auto">
            <a:xfrm>
              <a:off x="3348" y="1248"/>
              <a:ext cx="284" cy="289"/>
              <a:chOff x="3068" y="1509"/>
              <a:chExt cx="284" cy="289"/>
            </a:xfrm>
          </p:grpSpPr>
          <p:sp>
            <p:nvSpPr>
              <p:cNvPr id="1207339" name="Freeform 43"/>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40" name="Freeform 44"/>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341" name="Line 45"/>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07342" name="Line 46"/>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07343" name="Line 47"/>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07344" name="Line 48"/>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07345" name="Line 49"/>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07346" name="Line 50"/>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07347" name="Line 51"/>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07348" name="Line 52"/>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07349" name="Line 53"/>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9" name="Group 54"/>
          <p:cNvGrpSpPr>
            <a:grpSpLocks/>
          </p:cNvGrpSpPr>
          <p:nvPr/>
        </p:nvGrpSpPr>
        <p:grpSpPr bwMode="auto">
          <a:xfrm>
            <a:off x="3752851" y="2667000"/>
            <a:ext cx="4455583" cy="838200"/>
            <a:chOff x="1571" y="1152"/>
            <a:chExt cx="2105" cy="528"/>
          </a:xfrm>
        </p:grpSpPr>
        <p:grpSp>
          <p:nvGrpSpPr>
            <p:cNvPr id="10" name="Group 55"/>
            <p:cNvGrpSpPr>
              <a:grpSpLocks/>
            </p:cNvGrpSpPr>
            <p:nvPr/>
          </p:nvGrpSpPr>
          <p:grpSpPr bwMode="auto">
            <a:xfrm>
              <a:off x="2497" y="1152"/>
              <a:ext cx="213" cy="481"/>
              <a:chOff x="2217" y="1413"/>
              <a:chExt cx="213" cy="481"/>
            </a:xfrm>
          </p:grpSpPr>
          <p:sp>
            <p:nvSpPr>
              <p:cNvPr id="1207352" name="Freeform 56"/>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53" name="Rectangle 57"/>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1" name="Group 58"/>
            <p:cNvGrpSpPr>
              <a:grpSpLocks/>
            </p:cNvGrpSpPr>
            <p:nvPr/>
          </p:nvGrpSpPr>
          <p:grpSpPr bwMode="auto">
            <a:xfrm>
              <a:off x="1571" y="1248"/>
              <a:ext cx="340" cy="289"/>
              <a:chOff x="1291" y="1509"/>
              <a:chExt cx="340" cy="289"/>
            </a:xfrm>
          </p:grpSpPr>
          <p:sp>
            <p:nvSpPr>
              <p:cNvPr id="1207355" name="Rectangle 59"/>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12" name="Group 60"/>
              <p:cNvGrpSpPr>
                <a:grpSpLocks/>
              </p:cNvGrpSpPr>
              <p:nvPr/>
            </p:nvGrpSpPr>
            <p:grpSpPr bwMode="auto">
              <a:xfrm>
                <a:off x="1291" y="1509"/>
                <a:ext cx="340" cy="289"/>
                <a:chOff x="1291" y="1509"/>
                <a:chExt cx="340" cy="289"/>
              </a:xfrm>
            </p:grpSpPr>
            <p:sp>
              <p:nvSpPr>
                <p:cNvPr id="1207357" name="Freeform 61"/>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58" name="Freeform 62"/>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07359" name="Rectangle 63"/>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3" name="Group 64"/>
            <p:cNvGrpSpPr>
              <a:grpSpLocks/>
            </p:cNvGrpSpPr>
            <p:nvPr/>
          </p:nvGrpSpPr>
          <p:grpSpPr bwMode="auto">
            <a:xfrm>
              <a:off x="2031" y="1248"/>
              <a:ext cx="296" cy="289"/>
              <a:chOff x="1751" y="1509"/>
              <a:chExt cx="296" cy="289"/>
            </a:xfrm>
          </p:grpSpPr>
          <p:sp>
            <p:nvSpPr>
              <p:cNvPr id="1207361" name="Freeform 65"/>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62" name="Freeform 66"/>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363" name="Line 67"/>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07364" name="Freeform 68"/>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65" name="Line 69"/>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07366" name="Rectangle 70"/>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14" name="Group 71"/>
            <p:cNvGrpSpPr>
              <a:grpSpLocks/>
            </p:cNvGrpSpPr>
            <p:nvPr/>
          </p:nvGrpSpPr>
          <p:grpSpPr bwMode="auto">
            <a:xfrm>
              <a:off x="2880" y="1248"/>
              <a:ext cx="325" cy="289"/>
              <a:chOff x="2600" y="1509"/>
              <a:chExt cx="325" cy="289"/>
            </a:xfrm>
          </p:grpSpPr>
          <p:sp>
            <p:nvSpPr>
              <p:cNvPr id="1207368" name="Freeform 72"/>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69" name="Freeform 73"/>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370" name="Rectangle 74"/>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5" name="Group 75"/>
            <p:cNvGrpSpPr>
              <a:grpSpLocks/>
            </p:cNvGrpSpPr>
            <p:nvPr/>
          </p:nvGrpSpPr>
          <p:grpSpPr bwMode="auto">
            <a:xfrm>
              <a:off x="3348" y="1248"/>
              <a:ext cx="284" cy="289"/>
              <a:chOff x="3068" y="1509"/>
              <a:chExt cx="284" cy="289"/>
            </a:xfrm>
          </p:grpSpPr>
          <p:sp>
            <p:nvSpPr>
              <p:cNvPr id="1207372" name="Freeform 76"/>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73" name="Freeform 77"/>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374" name="Line 78"/>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07375" name="Line 79"/>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07376" name="Line 80"/>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07377" name="Line 81"/>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07378" name="Line 82"/>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07379" name="Line 83"/>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07380" name="Line 84"/>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07381" name="Line 85"/>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07382" name="Line 86"/>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6" name="Group 87"/>
          <p:cNvGrpSpPr>
            <a:grpSpLocks/>
          </p:cNvGrpSpPr>
          <p:nvPr/>
        </p:nvGrpSpPr>
        <p:grpSpPr bwMode="auto">
          <a:xfrm>
            <a:off x="4667251" y="3505200"/>
            <a:ext cx="4455583" cy="838200"/>
            <a:chOff x="1571" y="1152"/>
            <a:chExt cx="2105" cy="528"/>
          </a:xfrm>
        </p:grpSpPr>
        <p:grpSp>
          <p:nvGrpSpPr>
            <p:cNvPr id="17" name="Group 88"/>
            <p:cNvGrpSpPr>
              <a:grpSpLocks/>
            </p:cNvGrpSpPr>
            <p:nvPr/>
          </p:nvGrpSpPr>
          <p:grpSpPr bwMode="auto">
            <a:xfrm>
              <a:off x="2497" y="1152"/>
              <a:ext cx="213" cy="481"/>
              <a:chOff x="2217" y="1413"/>
              <a:chExt cx="213" cy="481"/>
            </a:xfrm>
          </p:grpSpPr>
          <p:sp>
            <p:nvSpPr>
              <p:cNvPr id="1207385" name="Freeform 89"/>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86" name="Rectangle 90"/>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8" name="Group 91"/>
            <p:cNvGrpSpPr>
              <a:grpSpLocks/>
            </p:cNvGrpSpPr>
            <p:nvPr/>
          </p:nvGrpSpPr>
          <p:grpSpPr bwMode="auto">
            <a:xfrm>
              <a:off x="1571" y="1248"/>
              <a:ext cx="340" cy="289"/>
              <a:chOff x="1291" y="1509"/>
              <a:chExt cx="340" cy="289"/>
            </a:xfrm>
          </p:grpSpPr>
          <p:sp>
            <p:nvSpPr>
              <p:cNvPr id="1207388" name="Rectangle 92"/>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19" name="Group 93"/>
              <p:cNvGrpSpPr>
                <a:grpSpLocks/>
              </p:cNvGrpSpPr>
              <p:nvPr/>
            </p:nvGrpSpPr>
            <p:grpSpPr bwMode="auto">
              <a:xfrm>
                <a:off x="1291" y="1509"/>
                <a:ext cx="340" cy="289"/>
                <a:chOff x="1291" y="1509"/>
                <a:chExt cx="340" cy="289"/>
              </a:xfrm>
            </p:grpSpPr>
            <p:sp>
              <p:nvSpPr>
                <p:cNvPr id="1207390" name="Freeform 94"/>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91" name="Freeform 95"/>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07392" name="Rectangle 96"/>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0" name="Group 97"/>
            <p:cNvGrpSpPr>
              <a:grpSpLocks/>
            </p:cNvGrpSpPr>
            <p:nvPr/>
          </p:nvGrpSpPr>
          <p:grpSpPr bwMode="auto">
            <a:xfrm>
              <a:off x="2031" y="1248"/>
              <a:ext cx="296" cy="289"/>
              <a:chOff x="1751" y="1509"/>
              <a:chExt cx="296" cy="289"/>
            </a:xfrm>
          </p:grpSpPr>
          <p:sp>
            <p:nvSpPr>
              <p:cNvPr id="1207394" name="Freeform 98"/>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95" name="Freeform 99"/>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396" name="Line 100"/>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07397" name="Freeform 101"/>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398" name="Line 102"/>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07399" name="Rectangle 103"/>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21" name="Group 104"/>
            <p:cNvGrpSpPr>
              <a:grpSpLocks/>
            </p:cNvGrpSpPr>
            <p:nvPr/>
          </p:nvGrpSpPr>
          <p:grpSpPr bwMode="auto">
            <a:xfrm>
              <a:off x="2880" y="1248"/>
              <a:ext cx="325" cy="289"/>
              <a:chOff x="2600" y="1509"/>
              <a:chExt cx="325" cy="289"/>
            </a:xfrm>
          </p:grpSpPr>
          <p:sp>
            <p:nvSpPr>
              <p:cNvPr id="1207401" name="Freeform 105"/>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02" name="Freeform 106"/>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403" name="Rectangle 107"/>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2" name="Group 108"/>
            <p:cNvGrpSpPr>
              <a:grpSpLocks/>
            </p:cNvGrpSpPr>
            <p:nvPr/>
          </p:nvGrpSpPr>
          <p:grpSpPr bwMode="auto">
            <a:xfrm>
              <a:off x="3348" y="1248"/>
              <a:ext cx="284" cy="289"/>
              <a:chOff x="3068" y="1509"/>
              <a:chExt cx="284" cy="289"/>
            </a:xfrm>
          </p:grpSpPr>
          <p:sp>
            <p:nvSpPr>
              <p:cNvPr id="1207405" name="Freeform 109"/>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06" name="Freeform 110"/>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407" name="Line 111"/>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07408" name="Line 112"/>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07409" name="Line 113"/>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07410" name="Line 114"/>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07411" name="Line 115"/>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07412" name="Line 116"/>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07413" name="Line 117"/>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07414" name="Line 118"/>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07415" name="Line 119"/>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23" name="Group 120"/>
          <p:cNvGrpSpPr>
            <a:grpSpLocks/>
          </p:cNvGrpSpPr>
          <p:nvPr/>
        </p:nvGrpSpPr>
        <p:grpSpPr bwMode="auto">
          <a:xfrm>
            <a:off x="5581651" y="4343400"/>
            <a:ext cx="4455583" cy="838200"/>
            <a:chOff x="1571" y="1152"/>
            <a:chExt cx="2105" cy="528"/>
          </a:xfrm>
        </p:grpSpPr>
        <p:grpSp>
          <p:nvGrpSpPr>
            <p:cNvPr id="24" name="Group 121"/>
            <p:cNvGrpSpPr>
              <a:grpSpLocks/>
            </p:cNvGrpSpPr>
            <p:nvPr/>
          </p:nvGrpSpPr>
          <p:grpSpPr bwMode="auto">
            <a:xfrm>
              <a:off x="2497" y="1152"/>
              <a:ext cx="213" cy="481"/>
              <a:chOff x="2217" y="1413"/>
              <a:chExt cx="213" cy="481"/>
            </a:xfrm>
          </p:grpSpPr>
          <p:sp>
            <p:nvSpPr>
              <p:cNvPr id="1207418" name="Freeform 122"/>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19" name="Rectangle 123"/>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25" name="Group 124"/>
            <p:cNvGrpSpPr>
              <a:grpSpLocks/>
            </p:cNvGrpSpPr>
            <p:nvPr/>
          </p:nvGrpSpPr>
          <p:grpSpPr bwMode="auto">
            <a:xfrm>
              <a:off x="1571" y="1248"/>
              <a:ext cx="340" cy="289"/>
              <a:chOff x="1291" y="1509"/>
              <a:chExt cx="340" cy="289"/>
            </a:xfrm>
          </p:grpSpPr>
          <p:sp>
            <p:nvSpPr>
              <p:cNvPr id="1207421" name="Rectangle 125"/>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26" name="Group 126"/>
              <p:cNvGrpSpPr>
                <a:grpSpLocks/>
              </p:cNvGrpSpPr>
              <p:nvPr/>
            </p:nvGrpSpPr>
            <p:grpSpPr bwMode="auto">
              <a:xfrm>
                <a:off x="1291" y="1509"/>
                <a:ext cx="340" cy="289"/>
                <a:chOff x="1291" y="1509"/>
                <a:chExt cx="340" cy="289"/>
              </a:xfrm>
            </p:grpSpPr>
            <p:sp>
              <p:nvSpPr>
                <p:cNvPr id="1207423" name="Freeform 127"/>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24" name="Freeform 128"/>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07425" name="Rectangle 129"/>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7" name="Group 130"/>
            <p:cNvGrpSpPr>
              <a:grpSpLocks/>
            </p:cNvGrpSpPr>
            <p:nvPr/>
          </p:nvGrpSpPr>
          <p:grpSpPr bwMode="auto">
            <a:xfrm>
              <a:off x="2031" y="1248"/>
              <a:ext cx="296" cy="289"/>
              <a:chOff x="1751" y="1509"/>
              <a:chExt cx="296" cy="289"/>
            </a:xfrm>
          </p:grpSpPr>
          <p:sp>
            <p:nvSpPr>
              <p:cNvPr id="1207427" name="Freeform 131"/>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28" name="Freeform 132"/>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429" name="Line 133"/>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07430" name="Freeform 134"/>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31" name="Line 135"/>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07432" name="Rectangle 136"/>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28" name="Group 137"/>
            <p:cNvGrpSpPr>
              <a:grpSpLocks/>
            </p:cNvGrpSpPr>
            <p:nvPr/>
          </p:nvGrpSpPr>
          <p:grpSpPr bwMode="auto">
            <a:xfrm>
              <a:off x="2880" y="1248"/>
              <a:ext cx="325" cy="289"/>
              <a:chOff x="2600" y="1509"/>
              <a:chExt cx="325" cy="289"/>
            </a:xfrm>
          </p:grpSpPr>
          <p:sp>
            <p:nvSpPr>
              <p:cNvPr id="1207434" name="Freeform 138"/>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35" name="Freeform 139"/>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436" name="Rectangle 140"/>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9" name="Group 141"/>
            <p:cNvGrpSpPr>
              <a:grpSpLocks/>
            </p:cNvGrpSpPr>
            <p:nvPr/>
          </p:nvGrpSpPr>
          <p:grpSpPr bwMode="auto">
            <a:xfrm>
              <a:off x="3348" y="1248"/>
              <a:ext cx="284" cy="289"/>
              <a:chOff x="3068" y="1509"/>
              <a:chExt cx="284" cy="289"/>
            </a:xfrm>
          </p:grpSpPr>
          <p:sp>
            <p:nvSpPr>
              <p:cNvPr id="1207438" name="Freeform 142"/>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39" name="Freeform 143"/>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440" name="Line 144"/>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07441" name="Line 145"/>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07442" name="Line 146"/>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07443" name="Line 147"/>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07444" name="Line 148"/>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07445" name="Line 149"/>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07446" name="Line 150"/>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07447" name="Line 151"/>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07448" name="Line 152"/>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30" name="Group 153"/>
          <p:cNvGrpSpPr>
            <a:grpSpLocks/>
          </p:cNvGrpSpPr>
          <p:nvPr/>
        </p:nvGrpSpPr>
        <p:grpSpPr bwMode="auto">
          <a:xfrm>
            <a:off x="6496051" y="5181600"/>
            <a:ext cx="4455583" cy="838200"/>
            <a:chOff x="1571" y="1152"/>
            <a:chExt cx="2105" cy="528"/>
          </a:xfrm>
        </p:grpSpPr>
        <p:grpSp>
          <p:nvGrpSpPr>
            <p:cNvPr id="31" name="Group 154"/>
            <p:cNvGrpSpPr>
              <a:grpSpLocks/>
            </p:cNvGrpSpPr>
            <p:nvPr/>
          </p:nvGrpSpPr>
          <p:grpSpPr bwMode="auto">
            <a:xfrm>
              <a:off x="2497" y="1152"/>
              <a:ext cx="213" cy="481"/>
              <a:chOff x="2217" y="1413"/>
              <a:chExt cx="213" cy="481"/>
            </a:xfrm>
          </p:grpSpPr>
          <p:sp>
            <p:nvSpPr>
              <p:cNvPr id="1207451" name="Freeform 155"/>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52" name="Rectangle 156"/>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207360" name="Group 157"/>
            <p:cNvGrpSpPr>
              <a:grpSpLocks/>
            </p:cNvGrpSpPr>
            <p:nvPr/>
          </p:nvGrpSpPr>
          <p:grpSpPr bwMode="auto">
            <a:xfrm>
              <a:off x="1571" y="1248"/>
              <a:ext cx="340" cy="289"/>
              <a:chOff x="1291" y="1509"/>
              <a:chExt cx="340" cy="289"/>
            </a:xfrm>
          </p:grpSpPr>
          <p:sp>
            <p:nvSpPr>
              <p:cNvPr id="1207454" name="Rectangle 158"/>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1207367" name="Group 159"/>
              <p:cNvGrpSpPr>
                <a:grpSpLocks/>
              </p:cNvGrpSpPr>
              <p:nvPr/>
            </p:nvGrpSpPr>
            <p:grpSpPr bwMode="auto">
              <a:xfrm>
                <a:off x="1291" y="1509"/>
                <a:ext cx="340" cy="289"/>
                <a:chOff x="1291" y="1509"/>
                <a:chExt cx="340" cy="289"/>
              </a:xfrm>
            </p:grpSpPr>
            <p:sp>
              <p:nvSpPr>
                <p:cNvPr id="1207456" name="Freeform 160"/>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57" name="Freeform 161"/>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07458" name="Rectangle 162"/>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207371" name="Group 163"/>
            <p:cNvGrpSpPr>
              <a:grpSpLocks/>
            </p:cNvGrpSpPr>
            <p:nvPr/>
          </p:nvGrpSpPr>
          <p:grpSpPr bwMode="auto">
            <a:xfrm>
              <a:off x="2031" y="1248"/>
              <a:ext cx="296" cy="289"/>
              <a:chOff x="1751" y="1509"/>
              <a:chExt cx="296" cy="289"/>
            </a:xfrm>
          </p:grpSpPr>
          <p:sp>
            <p:nvSpPr>
              <p:cNvPr id="1207460" name="Freeform 164"/>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61" name="Freeform 165"/>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462" name="Line 166"/>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07463" name="Freeform 167"/>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64" name="Line 168"/>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07465" name="Rectangle 169"/>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1207383" name="Group 170"/>
            <p:cNvGrpSpPr>
              <a:grpSpLocks/>
            </p:cNvGrpSpPr>
            <p:nvPr/>
          </p:nvGrpSpPr>
          <p:grpSpPr bwMode="auto">
            <a:xfrm>
              <a:off x="2880" y="1248"/>
              <a:ext cx="325" cy="289"/>
              <a:chOff x="2600" y="1509"/>
              <a:chExt cx="325" cy="289"/>
            </a:xfrm>
          </p:grpSpPr>
          <p:sp>
            <p:nvSpPr>
              <p:cNvPr id="1207467" name="Freeform 171"/>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68" name="Freeform 172"/>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469" name="Rectangle 173"/>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207384" name="Group 174"/>
            <p:cNvGrpSpPr>
              <a:grpSpLocks/>
            </p:cNvGrpSpPr>
            <p:nvPr/>
          </p:nvGrpSpPr>
          <p:grpSpPr bwMode="auto">
            <a:xfrm>
              <a:off x="3348" y="1248"/>
              <a:ext cx="284" cy="289"/>
              <a:chOff x="3068" y="1509"/>
              <a:chExt cx="284" cy="289"/>
            </a:xfrm>
          </p:grpSpPr>
          <p:sp>
            <p:nvSpPr>
              <p:cNvPr id="1207471" name="Freeform 175"/>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07472" name="Freeform 176"/>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07473" name="Line 177"/>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07474" name="Line 178"/>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07475" name="Line 179"/>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07476" name="Line 180"/>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07477" name="Line 181"/>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07478" name="Line 182"/>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07479" name="Line 183"/>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07480" name="Line 184"/>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07481" name="Line 185"/>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sp>
        <p:nvSpPr>
          <p:cNvPr id="1207482" name="Rectangle 186"/>
          <p:cNvSpPr>
            <a:spLocks noChangeArrowheads="1"/>
          </p:cNvSpPr>
          <p:nvPr/>
        </p:nvSpPr>
        <p:spPr bwMode="auto">
          <a:xfrm>
            <a:off x="8915400" y="1676400"/>
            <a:ext cx="2743200" cy="1320874"/>
          </a:xfrm>
          <a:prstGeom prst="rect">
            <a:avLst/>
          </a:prstGeom>
          <a:noFill/>
          <a:ln w="12700">
            <a:noFill/>
            <a:miter lim="800000"/>
            <a:headEnd/>
            <a:tailEnd/>
          </a:ln>
          <a:effectLst/>
        </p:spPr>
        <p:txBody>
          <a:bodyPr lIns="90488" tIns="44450" rIns="90488" bIns="44450">
            <a:spAutoFit/>
          </a:bodyPr>
          <a:lstStyle/>
          <a:p>
            <a:pPr algn="l" rtl="0"/>
            <a:r>
              <a:rPr lang="en-US" sz="2000" b="1" dirty="0">
                <a:solidFill>
                  <a:srgbClr val="FF0000"/>
                </a:solidFill>
              </a:rPr>
              <a:t>Once the pipeline is full, one instruction is completed every cycle, so CPI = 1</a:t>
            </a:r>
          </a:p>
        </p:txBody>
      </p:sp>
      <p:grpSp>
        <p:nvGrpSpPr>
          <p:cNvPr id="1207387" name="Group 187"/>
          <p:cNvGrpSpPr>
            <a:grpSpLocks/>
          </p:cNvGrpSpPr>
          <p:nvPr/>
        </p:nvGrpSpPr>
        <p:grpSpPr bwMode="auto">
          <a:xfrm>
            <a:off x="2717801" y="5638800"/>
            <a:ext cx="3644900" cy="519113"/>
            <a:chOff x="1248" y="3456"/>
            <a:chExt cx="1722" cy="327"/>
          </a:xfrm>
        </p:grpSpPr>
        <p:sp>
          <p:nvSpPr>
            <p:cNvPr id="1207484" name="Line 188"/>
            <p:cNvSpPr>
              <a:spLocks noChangeShapeType="1"/>
            </p:cNvSpPr>
            <p:nvPr/>
          </p:nvSpPr>
          <p:spPr bwMode="auto">
            <a:xfrm>
              <a:off x="1248" y="3456"/>
              <a:ext cx="1680" cy="0"/>
            </a:xfrm>
            <a:prstGeom prst="line">
              <a:avLst/>
            </a:prstGeom>
            <a:noFill/>
            <a:ln w="12700">
              <a:solidFill>
                <a:schemeClr val="accent1"/>
              </a:solidFill>
              <a:round/>
              <a:headEnd type="triangle" w="med" len="med"/>
              <a:tailEnd type="triangle" w="med" len="med"/>
            </a:ln>
            <a:effectLst/>
          </p:spPr>
          <p:txBody>
            <a:bodyPr/>
            <a:lstStyle/>
            <a:p>
              <a:endParaRPr lang="en-US"/>
            </a:p>
          </p:txBody>
        </p:sp>
        <p:sp>
          <p:nvSpPr>
            <p:cNvPr id="1207485" name="Rectangle 189"/>
            <p:cNvSpPr>
              <a:spLocks noChangeArrowheads="1"/>
            </p:cNvSpPr>
            <p:nvPr/>
          </p:nvSpPr>
          <p:spPr bwMode="auto">
            <a:xfrm>
              <a:off x="1792" y="3552"/>
              <a:ext cx="1178" cy="231"/>
            </a:xfrm>
            <a:prstGeom prst="rect">
              <a:avLst/>
            </a:prstGeom>
            <a:noFill/>
            <a:ln w="12700">
              <a:noFill/>
              <a:miter lim="800000"/>
              <a:headEnd/>
              <a:tailEnd/>
            </a:ln>
            <a:effectLst/>
          </p:spPr>
          <p:txBody>
            <a:bodyPr wrap="none" lIns="90488" tIns="44450" rIns="90488" bIns="44450">
              <a:spAutoFit/>
            </a:bodyPr>
            <a:lstStyle/>
            <a:p>
              <a:r>
                <a:rPr lang="en-US" b="1" dirty="0">
                  <a:solidFill>
                    <a:srgbClr val="FF0000"/>
                  </a:solidFill>
                </a:rPr>
                <a:t>Time to fill the pipeline</a:t>
              </a:r>
            </a:p>
          </p:txBody>
        </p:sp>
      </p:grpSp>
      <p:sp>
        <p:nvSpPr>
          <p:cNvPr id="1207389" name="Slide Number Placeholder 1207388"/>
          <p:cNvSpPr>
            <a:spLocks noGrp="1"/>
          </p:cNvSpPr>
          <p:nvPr>
            <p:ph type="sldNum" sz="quarter" idx="12"/>
          </p:nvPr>
        </p:nvSpPr>
        <p:spPr/>
        <p:txBody>
          <a:bodyPr/>
          <a:lstStyle/>
          <a:p>
            <a:fld id="{CB65DC77-F180-4F46-9AB4-E848A677D315}" type="slidenum">
              <a:rPr lang="ar-EG" smtClean="0"/>
              <a:t>19</a:t>
            </a:fld>
            <a:endParaRPr lang="ar-EG"/>
          </a:p>
        </p:txBody>
      </p:sp>
    </p:spTree>
    <p:extLst>
      <p:ext uri="{BB962C8B-B14F-4D97-AF65-F5344CB8AC3E}">
        <p14:creationId xmlns:p14="http://schemas.microsoft.com/office/powerpoint/2010/main" val="66227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72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20748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207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298" grpId="0" animBg="1"/>
      <p:bldP spid="12074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3283886"/>
            <a:ext cx="9601196" cy="2503081"/>
          </a:xfrm>
        </p:spPr>
        <p:txBody>
          <a:bodyPr>
            <a:normAutofit/>
          </a:bodyPr>
          <a:lstStyle/>
          <a:p>
            <a:pPr marL="0" indent="0" algn="ctr" rtl="0">
              <a:buNone/>
            </a:pPr>
            <a:r>
              <a:rPr lang="en-US" sz="4800" b="1" dirty="0" smtClean="0"/>
              <a:t>The Processor 2</a:t>
            </a:r>
            <a:endParaRPr lang="ar-EG" sz="4800" b="1" dirty="0"/>
          </a:p>
        </p:txBody>
      </p:sp>
      <p:sp>
        <p:nvSpPr>
          <p:cNvPr id="5" name="Slide Number Placeholder 4"/>
          <p:cNvSpPr>
            <a:spLocks noGrp="1"/>
          </p:cNvSpPr>
          <p:nvPr>
            <p:ph type="sldNum" sz="quarter" idx="12"/>
          </p:nvPr>
        </p:nvSpPr>
        <p:spPr/>
        <p:txBody>
          <a:bodyPr/>
          <a:lstStyle/>
          <a:p>
            <a:fld id="{CB65DC77-F180-4F46-9AB4-E848A677D315}" type="slidenum">
              <a:rPr lang="ar-EG" smtClean="0"/>
              <a:t>2</a:t>
            </a:fld>
            <a:endParaRPr lang="ar-EG"/>
          </a:p>
        </p:txBody>
      </p:sp>
    </p:spTree>
    <p:extLst>
      <p:ext uri="{BB962C8B-B14F-4D97-AF65-F5344CB8AC3E}">
        <p14:creationId xmlns:p14="http://schemas.microsoft.com/office/powerpoint/2010/main" val="2561722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a:xfrm>
            <a:off x="2006600" y="1231900"/>
            <a:ext cx="7977717" cy="422275"/>
          </a:xfrm>
          <a:noFill/>
          <a:ln/>
        </p:spPr>
        <p:txBody>
          <a:bodyPr wrap="none">
            <a:normAutofit fontScale="90000"/>
          </a:bodyPr>
          <a:lstStyle/>
          <a:p>
            <a:r>
              <a:rPr lang="en-US" b="1" dirty="0"/>
              <a:t>Can Pipelining Get Us Into Trouble?</a:t>
            </a:r>
          </a:p>
        </p:txBody>
      </p:sp>
      <p:sp>
        <p:nvSpPr>
          <p:cNvPr id="991235" name="Rectangle 3"/>
          <p:cNvSpPr>
            <a:spLocks noGrp="1" noChangeArrowheads="1"/>
          </p:cNvSpPr>
          <p:nvPr>
            <p:ph type="body" idx="1"/>
          </p:nvPr>
        </p:nvSpPr>
        <p:spPr>
          <a:xfrm>
            <a:off x="876300" y="2493964"/>
            <a:ext cx="10464800" cy="3856037"/>
          </a:xfrm>
          <a:noFill/>
          <a:ln/>
        </p:spPr>
        <p:txBody>
          <a:bodyPr>
            <a:normAutofit/>
          </a:bodyPr>
          <a:lstStyle/>
          <a:p>
            <a:pPr algn="l" rtl="0">
              <a:lnSpc>
                <a:spcPct val="100000"/>
              </a:lnSpc>
              <a:spcBef>
                <a:spcPct val="30000"/>
              </a:spcBef>
            </a:pPr>
            <a:r>
              <a:rPr lang="en-US" sz="2000" dirty="0">
                <a:solidFill>
                  <a:schemeClr val="tx1"/>
                </a:solidFill>
                <a:latin typeface="Comic Sans MS" panose="030F0702030302020204" pitchFamily="66" charset="0"/>
              </a:rPr>
              <a:t>Yes:  </a:t>
            </a:r>
            <a:r>
              <a:rPr lang="en-US" sz="2000" dirty="0">
                <a:solidFill>
                  <a:srgbClr val="C00000"/>
                </a:solidFill>
                <a:latin typeface="Comic Sans MS" panose="030F0702030302020204" pitchFamily="66" charset="0"/>
              </a:rPr>
              <a:t>Pipeline Hazards</a:t>
            </a:r>
          </a:p>
          <a:p>
            <a:pPr lvl="1" algn="l" rtl="0">
              <a:lnSpc>
                <a:spcPct val="100000"/>
              </a:lnSpc>
              <a:spcBef>
                <a:spcPct val="30000"/>
              </a:spcBef>
            </a:pPr>
            <a:r>
              <a:rPr lang="en-US" dirty="0">
                <a:solidFill>
                  <a:srgbClr val="FF0000"/>
                </a:solidFill>
                <a:latin typeface="Comic Sans MS" panose="030F0702030302020204" pitchFamily="66" charset="0"/>
              </a:rPr>
              <a:t>structural hazards: </a:t>
            </a:r>
            <a:r>
              <a:rPr lang="en-US" dirty="0">
                <a:solidFill>
                  <a:schemeClr val="tx1"/>
                </a:solidFill>
                <a:latin typeface="Comic Sans MS" panose="030F0702030302020204" pitchFamily="66" charset="0"/>
              </a:rPr>
              <a:t>attempt to use the same resource by two different instructions at the same time</a:t>
            </a:r>
          </a:p>
          <a:p>
            <a:pPr lvl="1" algn="l" rtl="0">
              <a:lnSpc>
                <a:spcPct val="100000"/>
              </a:lnSpc>
              <a:spcBef>
                <a:spcPct val="30000"/>
              </a:spcBef>
            </a:pPr>
            <a:r>
              <a:rPr lang="en-US" dirty="0">
                <a:solidFill>
                  <a:srgbClr val="FF0000"/>
                </a:solidFill>
                <a:latin typeface="Comic Sans MS" panose="030F0702030302020204" pitchFamily="66" charset="0"/>
              </a:rPr>
              <a:t>data hazards: </a:t>
            </a:r>
            <a:r>
              <a:rPr lang="en-US" dirty="0">
                <a:solidFill>
                  <a:schemeClr val="tx1"/>
                </a:solidFill>
                <a:latin typeface="Comic Sans MS" panose="030F0702030302020204" pitchFamily="66" charset="0"/>
              </a:rPr>
              <a:t>attempt to use data before it is ready</a:t>
            </a:r>
          </a:p>
          <a:p>
            <a:pPr lvl="2" algn="l" rtl="0">
              <a:lnSpc>
                <a:spcPct val="100000"/>
              </a:lnSpc>
              <a:spcBef>
                <a:spcPct val="30000"/>
              </a:spcBef>
            </a:pPr>
            <a:r>
              <a:rPr lang="en-US" sz="2000" dirty="0">
                <a:solidFill>
                  <a:schemeClr val="tx1"/>
                </a:solidFill>
                <a:latin typeface="Comic Sans MS" panose="030F0702030302020204" pitchFamily="66" charset="0"/>
              </a:rPr>
              <a:t>An instruction’s source operand(s) are produced by a prior instruction still in the pipeline</a:t>
            </a:r>
          </a:p>
          <a:p>
            <a:pPr lvl="1" algn="l" rtl="0">
              <a:lnSpc>
                <a:spcPct val="100000"/>
              </a:lnSpc>
              <a:spcBef>
                <a:spcPct val="30000"/>
              </a:spcBef>
            </a:pPr>
            <a:r>
              <a:rPr lang="en-US" dirty="0">
                <a:solidFill>
                  <a:srgbClr val="FF0000"/>
                </a:solidFill>
                <a:latin typeface="Comic Sans MS" panose="030F0702030302020204" pitchFamily="66" charset="0"/>
              </a:rPr>
              <a:t>control hazards: </a:t>
            </a:r>
            <a:r>
              <a:rPr lang="en-US" dirty="0">
                <a:solidFill>
                  <a:schemeClr val="tx1"/>
                </a:solidFill>
                <a:latin typeface="Comic Sans MS" panose="030F0702030302020204" pitchFamily="66" charset="0"/>
              </a:rPr>
              <a:t>attempt to make a decision about program control flow before the condition has been evaluated and the new PC target address calculated</a:t>
            </a:r>
          </a:p>
          <a:p>
            <a:pPr lvl="2" algn="l" rtl="0">
              <a:lnSpc>
                <a:spcPct val="100000"/>
              </a:lnSpc>
              <a:spcBef>
                <a:spcPct val="30000"/>
              </a:spcBef>
            </a:pPr>
            <a:r>
              <a:rPr lang="en-US" sz="2000" dirty="0">
                <a:solidFill>
                  <a:schemeClr val="tx1"/>
                </a:solidFill>
                <a:latin typeface="Comic Sans MS" panose="030F0702030302020204" pitchFamily="66" charset="0"/>
              </a:rPr>
              <a:t>branch and jump </a:t>
            </a:r>
            <a:r>
              <a:rPr lang="en-US" sz="2000" dirty="0" smtClean="0">
                <a:solidFill>
                  <a:schemeClr val="tx1"/>
                </a:solidFill>
                <a:latin typeface="Comic Sans MS" panose="030F0702030302020204" pitchFamily="66" charset="0"/>
              </a:rPr>
              <a:t>instructions</a:t>
            </a:r>
            <a:endParaRPr lang="en-US" sz="2000" dirty="0">
              <a:solidFill>
                <a:schemeClr val="tx1"/>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CB65DC77-F180-4F46-9AB4-E848A677D315}" type="slidenum">
              <a:rPr lang="ar-EG" smtClean="0"/>
              <a:t>20</a:t>
            </a:fld>
            <a:endParaRPr lang="ar-EG"/>
          </a:p>
        </p:txBody>
      </p:sp>
    </p:spTree>
    <p:extLst>
      <p:ext uri="{BB962C8B-B14F-4D97-AF65-F5344CB8AC3E}">
        <p14:creationId xmlns:p14="http://schemas.microsoft.com/office/powerpoint/2010/main" val="595454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123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12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12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123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123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123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12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5" grpId="0" build="p" bldLvl="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ChangeArrowheads="1"/>
          </p:cNvSpPr>
          <p:nvPr/>
        </p:nvSpPr>
        <p:spPr bwMode="auto">
          <a:xfrm>
            <a:off x="5486400" y="4343400"/>
            <a:ext cx="711200" cy="4572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11395" name="Rectangle 3"/>
          <p:cNvSpPr>
            <a:spLocks noChangeArrowheads="1"/>
          </p:cNvSpPr>
          <p:nvPr/>
        </p:nvSpPr>
        <p:spPr bwMode="auto">
          <a:xfrm>
            <a:off x="5511800" y="1828800"/>
            <a:ext cx="711200" cy="4572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11396" name="Rectangle 4"/>
          <p:cNvSpPr>
            <a:spLocks noChangeArrowheads="1"/>
          </p:cNvSpPr>
          <p:nvPr/>
        </p:nvSpPr>
        <p:spPr bwMode="auto">
          <a:xfrm>
            <a:off x="507415" y="1906588"/>
            <a:ext cx="339838" cy="3136756"/>
          </a:xfrm>
          <a:prstGeom prst="rect">
            <a:avLst/>
          </a:prstGeom>
          <a:noFill/>
          <a:ln w="12700">
            <a:noFill/>
            <a:miter lim="800000"/>
            <a:headEnd/>
            <a:tailEnd/>
          </a:ln>
          <a:effectLst/>
        </p:spPr>
        <p:txBody>
          <a:bodyPr wrap="none" lIns="90488" tIns="44450" rIns="90488" bIns="44450">
            <a:spAutoFit/>
          </a:bodyPr>
          <a:lstStyle/>
          <a:p>
            <a:pPr algn="ctr"/>
            <a:r>
              <a:rPr lang="en-US" i="1">
                <a:solidFill>
                  <a:schemeClr val="tx1"/>
                </a:solidFill>
              </a:rPr>
              <a:t>I</a:t>
            </a:r>
          </a:p>
          <a:p>
            <a:pPr algn="ctr"/>
            <a:r>
              <a:rPr lang="en-US" i="1">
                <a:solidFill>
                  <a:schemeClr val="tx1"/>
                </a:solidFill>
              </a:rPr>
              <a:t>n</a:t>
            </a:r>
          </a:p>
          <a:p>
            <a:pPr algn="ctr"/>
            <a:r>
              <a:rPr lang="en-US" i="1">
                <a:solidFill>
                  <a:schemeClr val="tx1"/>
                </a:solidFill>
              </a:rPr>
              <a:t>s</a:t>
            </a:r>
          </a:p>
          <a:p>
            <a:pPr algn="ctr"/>
            <a:r>
              <a:rPr lang="en-US" i="1">
                <a:solidFill>
                  <a:schemeClr val="tx1"/>
                </a:solidFill>
              </a:rPr>
              <a:t>t</a:t>
            </a:r>
          </a:p>
          <a:p>
            <a:pPr algn="ctr"/>
            <a:r>
              <a:rPr lang="en-US" i="1">
                <a:solidFill>
                  <a:schemeClr val="tx1"/>
                </a:solidFill>
              </a:rPr>
              <a:t>r.</a:t>
            </a:r>
          </a:p>
          <a:p>
            <a:pPr algn="ctr"/>
            <a:endParaRPr lang="en-US" i="1">
              <a:solidFill>
                <a:schemeClr val="tx1"/>
              </a:solidFill>
            </a:endParaRPr>
          </a:p>
          <a:p>
            <a:pPr algn="ctr"/>
            <a:r>
              <a:rPr lang="en-US" i="1">
                <a:solidFill>
                  <a:schemeClr val="tx1"/>
                </a:solidFill>
              </a:rPr>
              <a:t>O</a:t>
            </a:r>
          </a:p>
          <a:p>
            <a:pPr algn="ctr"/>
            <a:r>
              <a:rPr lang="en-US" i="1">
                <a:solidFill>
                  <a:schemeClr val="tx1"/>
                </a:solidFill>
              </a:rPr>
              <a:t>r</a:t>
            </a:r>
          </a:p>
          <a:p>
            <a:pPr algn="ctr"/>
            <a:r>
              <a:rPr lang="en-US" i="1">
                <a:solidFill>
                  <a:schemeClr val="tx1"/>
                </a:solidFill>
              </a:rPr>
              <a:t>d</a:t>
            </a:r>
          </a:p>
          <a:p>
            <a:pPr algn="ctr"/>
            <a:r>
              <a:rPr lang="en-US" i="1">
                <a:solidFill>
                  <a:schemeClr val="tx1"/>
                </a:solidFill>
              </a:rPr>
              <a:t>e</a:t>
            </a:r>
          </a:p>
          <a:p>
            <a:pPr algn="ctr"/>
            <a:r>
              <a:rPr lang="en-US" i="1">
                <a:solidFill>
                  <a:schemeClr val="tx1"/>
                </a:solidFill>
              </a:rPr>
              <a:t>r</a:t>
            </a:r>
          </a:p>
        </p:txBody>
      </p:sp>
      <p:sp>
        <p:nvSpPr>
          <p:cNvPr id="1211397" name="Line 5"/>
          <p:cNvSpPr>
            <a:spLocks noChangeShapeType="1"/>
          </p:cNvSpPr>
          <p:nvPr/>
        </p:nvSpPr>
        <p:spPr bwMode="auto">
          <a:xfrm>
            <a:off x="1930400" y="1300163"/>
            <a:ext cx="8415867"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1211398" name="Rectangle 6"/>
          <p:cNvSpPr>
            <a:spLocks noChangeArrowheads="1"/>
          </p:cNvSpPr>
          <p:nvPr/>
        </p:nvSpPr>
        <p:spPr bwMode="auto">
          <a:xfrm>
            <a:off x="5527372" y="965200"/>
            <a:ext cx="2079929" cy="366767"/>
          </a:xfrm>
          <a:prstGeom prst="rect">
            <a:avLst/>
          </a:prstGeom>
          <a:noFill/>
          <a:ln w="12700">
            <a:noFill/>
            <a:miter lim="800000"/>
            <a:headEnd/>
            <a:tailEnd/>
          </a:ln>
          <a:effectLst/>
        </p:spPr>
        <p:txBody>
          <a:bodyPr wrap="none" lIns="90488" tIns="44450" rIns="90488" bIns="44450">
            <a:spAutoFit/>
          </a:bodyPr>
          <a:lstStyle/>
          <a:p>
            <a:r>
              <a:rPr lang="en-US" b="1" i="1" dirty="0">
                <a:solidFill>
                  <a:srgbClr val="FF0000"/>
                </a:solidFill>
              </a:rPr>
              <a:t>Time (clock cycles</a:t>
            </a:r>
            <a:r>
              <a:rPr lang="en-US" i="1" dirty="0">
                <a:solidFill>
                  <a:schemeClr val="tx1"/>
                </a:solidFill>
              </a:rPr>
              <a:t>)</a:t>
            </a:r>
          </a:p>
        </p:txBody>
      </p:sp>
      <p:sp>
        <p:nvSpPr>
          <p:cNvPr id="1211399" name="Rectangle 7"/>
          <p:cNvSpPr>
            <a:spLocks noChangeArrowheads="1"/>
          </p:cNvSpPr>
          <p:nvPr/>
        </p:nvSpPr>
        <p:spPr bwMode="auto">
          <a:xfrm>
            <a:off x="1192699" y="1752601"/>
            <a:ext cx="551434" cy="459100"/>
          </a:xfrm>
          <a:prstGeom prst="rect">
            <a:avLst/>
          </a:prstGeom>
          <a:noFill/>
          <a:ln w="12700">
            <a:noFill/>
            <a:miter lim="800000"/>
            <a:headEnd/>
            <a:tailEnd/>
          </a:ln>
          <a:effectLst/>
        </p:spPr>
        <p:txBody>
          <a:bodyPr wrap="none" lIns="90488" tIns="44450" rIns="90488" bIns="44450">
            <a:spAutoFit/>
          </a:bodyPr>
          <a:lstStyle/>
          <a:p>
            <a:r>
              <a:rPr lang="en-US" sz="2400" b="1">
                <a:solidFill>
                  <a:schemeClr val="tx1"/>
                </a:solidFill>
                <a:latin typeface="Courier New" pitchFamily="49" charset="0"/>
              </a:rPr>
              <a:t>lw</a:t>
            </a:r>
          </a:p>
        </p:txBody>
      </p:sp>
      <p:sp>
        <p:nvSpPr>
          <p:cNvPr id="1211400" name="Rectangle 8"/>
          <p:cNvSpPr>
            <a:spLocks noChangeArrowheads="1"/>
          </p:cNvSpPr>
          <p:nvPr/>
        </p:nvSpPr>
        <p:spPr bwMode="auto">
          <a:xfrm>
            <a:off x="1377983" y="2590801"/>
            <a:ext cx="872035" cy="459100"/>
          </a:xfrm>
          <a:prstGeom prst="rect">
            <a:avLst/>
          </a:prstGeom>
          <a:noFill/>
          <a:ln w="12700">
            <a:noFill/>
            <a:miter lim="800000"/>
            <a:headEnd/>
            <a:tailEnd/>
          </a:ln>
          <a:effectLst/>
        </p:spPr>
        <p:txBody>
          <a:bodyPr wrap="none" lIns="90488" tIns="44450" rIns="90488" bIns="44450">
            <a:spAutoFit/>
          </a:bodyPr>
          <a:lstStyle/>
          <a:p>
            <a:r>
              <a:rPr lang="en-US" sz="2400">
                <a:solidFill>
                  <a:schemeClr val="tx1"/>
                </a:solidFill>
              </a:rPr>
              <a:t>Inst 1</a:t>
            </a:r>
          </a:p>
        </p:txBody>
      </p:sp>
      <p:sp>
        <p:nvSpPr>
          <p:cNvPr id="1211401" name="Rectangle 9"/>
          <p:cNvSpPr>
            <a:spLocks noChangeArrowheads="1"/>
          </p:cNvSpPr>
          <p:nvPr/>
        </p:nvSpPr>
        <p:spPr bwMode="auto">
          <a:xfrm>
            <a:off x="1377983" y="3471864"/>
            <a:ext cx="872035" cy="459100"/>
          </a:xfrm>
          <a:prstGeom prst="rect">
            <a:avLst/>
          </a:prstGeom>
          <a:noFill/>
          <a:ln w="12700">
            <a:noFill/>
            <a:miter lim="800000"/>
            <a:headEnd/>
            <a:tailEnd/>
          </a:ln>
          <a:effectLst/>
        </p:spPr>
        <p:txBody>
          <a:bodyPr wrap="none" lIns="90488" tIns="44450" rIns="90488" bIns="44450">
            <a:spAutoFit/>
          </a:bodyPr>
          <a:lstStyle/>
          <a:p>
            <a:r>
              <a:rPr lang="en-US" sz="2400">
                <a:solidFill>
                  <a:schemeClr val="tx1"/>
                </a:solidFill>
              </a:rPr>
              <a:t>Inst 2</a:t>
            </a:r>
          </a:p>
        </p:txBody>
      </p:sp>
      <p:sp>
        <p:nvSpPr>
          <p:cNvPr id="1211402" name="Rectangle 10"/>
          <p:cNvSpPr>
            <a:spLocks noChangeArrowheads="1"/>
          </p:cNvSpPr>
          <p:nvPr/>
        </p:nvSpPr>
        <p:spPr bwMode="auto">
          <a:xfrm>
            <a:off x="1377983" y="5181601"/>
            <a:ext cx="872035" cy="459100"/>
          </a:xfrm>
          <a:prstGeom prst="rect">
            <a:avLst/>
          </a:prstGeom>
          <a:noFill/>
          <a:ln w="12700">
            <a:noFill/>
            <a:miter lim="800000"/>
            <a:headEnd/>
            <a:tailEnd/>
          </a:ln>
          <a:effectLst/>
        </p:spPr>
        <p:txBody>
          <a:bodyPr wrap="none" lIns="90488" tIns="44450" rIns="90488" bIns="44450">
            <a:spAutoFit/>
          </a:bodyPr>
          <a:lstStyle/>
          <a:p>
            <a:r>
              <a:rPr lang="en-US" sz="2400">
                <a:solidFill>
                  <a:schemeClr val="tx1"/>
                </a:solidFill>
              </a:rPr>
              <a:t>Inst 4</a:t>
            </a:r>
          </a:p>
        </p:txBody>
      </p:sp>
      <p:sp>
        <p:nvSpPr>
          <p:cNvPr id="1211403" name="Line 11"/>
          <p:cNvSpPr>
            <a:spLocks noChangeShapeType="1"/>
          </p:cNvSpPr>
          <p:nvPr/>
        </p:nvSpPr>
        <p:spPr bwMode="auto">
          <a:xfrm>
            <a:off x="3505200" y="14271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1404" name="Line 12"/>
          <p:cNvSpPr>
            <a:spLocks noChangeShapeType="1"/>
          </p:cNvSpPr>
          <p:nvPr/>
        </p:nvSpPr>
        <p:spPr bwMode="auto">
          <a:xfrm>
            <a:off x="4419600" y="14271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1405" name="Line 13"/>
          <p:cNvSpPr>
            <a:spLocks noChangeShapeType="1"/>
          </p:cNvSpPr>
          <p:nvPr/>
        </p:nvSpPr>
        <p:spPr bwMode="auto">
          <a:xfrm>
            <a:off x="5334000" y="14271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1406" name="Line 14"/>
          <p:cNvSpPr>
            <a:spLocks noChangeShapeType="1"/>
          </p:cNvSpPr>
          <p:nvPr/>
        </p:nvSpPr>
        <p:spPr bwMode="auto">
          <a:xfrm>
            <a:off x="6248400" y="14271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1407" name="Line 15"/>
          <p:cNvSpPr>
            <a:spLocks noChangeShapeType="1"/>
          </p:cNvSpPr>
          <p:nvPr/>
        </p:nvSpPr>
        <p:spPr bwMode="auto">
          <a:xfrm>
            <a:off x="7162800" y="14271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1408" name="Line 16"/>
          <p:cNvSpPr>
            <a:spLocks noChangeShapeType="1"/>
          </p:cNvSpPr>
          <p:nvPr/>
        </p:nvSpPr>
        <p:spPr bwMode="auto">
          <a:xfrm>
            <a:off x="8077200" y="14271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1409" name="Line 17"/>
          <p:cNvSpPr>
            <a:spLocks noChangeShapeType="1"/>
          </p:cNvSpPr>
          <p:nvPr/>
        </p:nvSpPr>
        <p:spPr bwMode="auto">
          <a:xfrm>
            <a:off x="8991600" y="14271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1410" name="Line 18"/>
          <p:cNvSpPr>
            <a:spLocks noChangeShapeType="1"/>
          </p:cNvSpPr>
          <p:nvPr/>
        </p:nvSpPr>
        <p:spPr bwMode="auto">
          <a:xfrm>
            <a:off x="9906000" y="14271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1411" name="Rectangle 19"/>
          <p:cNvSpPr>
            <a:spLocks noChangeArrowheads="1"/>
          </p:cNvSpPr>
          <p:nvPr/>
        </p:nvSpPr>
        <p:spPr bwMode="auto">
          <a:xfrm>
            <a:off x="1377983" y="4310064"/>
            <a:ext cx="872035" cy="459100"/>
          </a:xfrm>
          <a:prstGeom prst="rect">
            <a:avLst/>
          </a:prstGeom>
          <a:noFill/>
          <a:ln w="12700">
            <a:noFill/>
            <a:miter lim="800000"/>
            <a:headEnd/>
            <a:tailEnd/>
          </a:ln>
          <a:effectLst/>
        </p:spPr>
        <p:txBody>
          <a:bodyPr wrap="none" lIns="90488" tIns="44450" rIns="90488" bIns="44450">
            <a:spAutoFit/>
          </a:bodyPr>
          <a:lstStyle/>
          <a:p>
            <a:r>
              <a:rPr lang="en-US" sz="2400">
                <a:solidFill>
                  <a:schemeClr val="tx1"/>
                </a:solidFill>
              </a:rPr>
              <a:t>Inst 3</a:t>
            </a:r>
          </a:p>
        </p:txBody>
      </p:sp>
      <p:sp>
        <p:nvSpPr>
          <p:cNvPr id="1211412" name="Line 20"/>
          <p:cNvSpPr>
            <a:spLocks noChangeShapeType="1"/>
          </p:cNvSpPr>
          <p:nvPr/>
        </p:nvSpPr>
        <p:spPr bwMode="auto">
          <a:xfrm>
            <a:off x="914400" y="1828800"/>
            <a:ext cx="0" cy="3886200"/>
          </a:xfrm>
          <a:prstGeom prst="line">
            <a:avLst/>
          </a:prstGeom>
          <a:noFill/>
          <a:ln w="28575">
            <a:solidFill>
              <a:schemeClr val="tx1"/>
            </a:solidFill>
            <a:round/>
            <a:headEnd/>
            <a:tailEnd type="triangle" w="med" len="med"/>
          </a:ln>
          <a:effectLst/>
        </p:spPr>
        <p:txBody>
          <a:bodyPr/>
          <a:lstStyle/>
          <a:p>
            <a:endParaRPr lang="en-US"/>
          </a:p>
        </p:txBody>
      </p:sp>
      <p:grpSp>
        <p:nvGrpSpPr>
          <p:cNvPr id="2" name="Group 21"/>
          <p:cNvGrpSpPr>
            <a:grpSpLocks/>
          </p:cNvGrpSpPr>
          <p:nvPr/>
        </p:nvGrpSpPr>
        <p:grpSpPr bwMode="auto">
          <a:xfrm>
            <a:off x="2696633" y="1676400"/>
            <a:ext cx="4521200" cy="838200"/>
            <a:chOff x="1540" y="1152"/>
            <a:chExt cx="2136" cy="528"/>
          </a:xfrm>
        </p:grpSpPr>
        <p:grpSp>
          <p:nvGrpSpPr>
            <p:cNvPr id="3" name="Group 22"/>
            <p:cNvGrpSpPr>
              <a:grpSpLocks/>
            </p:cNvGrpSpPr>
            <p:nvPr/>
          </p:nvGrpSpPr>
          <p:grpSpPr bwMode="auto">
            <a:xfrm>
              <a:off x="2497" y="1152"/>
              <a:ext cx="213" cy="481"/>
              <a:chOff x="2217" y="1413"/>
              <a:chExt cx="213" cy="481"/>
            </a:xfrm>
          </p:grpSpPr>
          <p:sp>
            <p:nvSpPr>
              <p:cNvPr id="1211415" name="Freeform 23"/>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16" name="Rectangle 24"/>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4" name="Group 25"/>
            <p:cNvGrpSpPr>
              <a:grpSpLocks/>
            </p:cNvGrpSpPr>
            <p:nvPr/>
          </p:nvGrpSpPr>
          <p:grpSpPr bwMode="auto">
            <a:xfrm>
              <a:off x="1540" y="1248"/>
              <a:ext cx="371" cy="289"/>
              <a:chOff x="1260" y="1509"/>
              <a:chExt cx="371" cy="289"/>
            </a:xfrm>
          </p:grpSpPr>
          <p:sp>
            <p:nvSpPr>
              <p:cNvPr id="1211418" name="Rectangle 26"/>
              <p:cNvSpPr>
                <a:spLocks noChangeArrowheads="1"/>
              </p:cNvSpPr>
              <p:nvPr/>
            </p:nvSpPr>
            <p:spPr bwMode="auto">
              <a:xfrm>
                <a:off x="1260" y="1511"/>
                <a:ext cx="302"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Mem</a:t>
                </a:r>
              </a:p>
            </p:txBody>
          </p:sp>
          <p:grpSp>
            <p:nvGrpSpPr>
              <p:cNvPr id="5" name="Group 27"/>
              <p:cNvGrpSpPr>
                <a:grpSpLocks/>
              </p:cNvGrpSpPr>
              <p:nvPr/>
            </p:nvGrpSpPr>
            <p:grpSpPr bwMode="auto">
              <a:xfrm>
                <a:off x="1291" y="1509"/>
                <a:ext cx="340" cy="289"/>
                <a:chOff x="1291" y="1509"/>
                <a:chExt cx="340" cy="289"/>
              </a:xfrm>
            </p:grpSpPr>
            <p:sp>
              <p:nvSpPr>
                <p:cNvPr id="1211420" name="Freeform 28"/>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21" name="Freeform 29"/>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11422" name="Rectangle 30"/>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6" name="Group 31"/>
            <p:cNvGrpSpPr>
              <a:grpSpLocks/>
            </p:cNvGrpSpPr>
            <p:nvPr/>
          </p:nvGrpSpPr>
          <p:grpSpPr bwMode="auto">
            <a:xfrm>
              <a:off x="2031" y="1248"/>
              <a:ext cx="296" cy="289"/>
              <a:chOff x="1751" y="1509"/>
              <a:chExt cx="296" cy="289"/>
            </a:xfrm>
          </p:grpSpPr>
          <p:sp>
            <p:nvSpPr>
              <p:cNvPr id="1211424" name="Freeform 32"/>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25" name="Freeform 33"/>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426" name="Line 34"/>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11427" name="Freeform 35"/>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28" name="Line 36"/>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11429" name="Rectangle 37"/>
            <p:cNvSpPr>
              <a:spLocks noChangeArrowheads="1"/>
            </p:cNvSpPr>
            <p:nvPr/>
          </p:nvSpPr>
          <p:spPr bwMode="auto">
            <a:xfrm>
              <a:off x="2933" y="1250"/>
              <a:ext cx="302" cy="212"/>
            </a:xfrm>
            <a:prstGeom prst="rect">
              <a:avLst/>
            </a:prstGeom>
            <a:noFill/>
            <a:ln w="12700">
              <a:noFill/>
              <a:miter lim="800000"/>
              <a:headEnd/>
              <a:tailEnd/>
            </a:ln>
            <a:effectLst/>
          </p:spPr>
          <p:txBody>
            <a:bodyPr wrap="none" lIns="90488" tIns="44450" rIns="90488" bIns="44450">
              <a:spAutoFit/>
            </a:bodyPr>
            <a:lstStyle/>
            <a:p>
              <a:r>
                <a:rPr lang="en-US" sz="1600" b="1" dirty="0">
                  <a:solidFill>
                    <a:schemeClr val="tx1"/>
                  </a:solidFill>
                </a:rPr>
                <a:t>Mem</a:t>
              </a:r>
            </a:p>
          </p:txBody>
        </p:sp>
        <p:grpSp>
          <p:nvGrpSpPr>
            <p:cNvPr id="7" name="Group 38"/>
            <p:cNvGrpSpPr>
              <a:grpSpLocks/>
            </p:cNvGrpSpPr>
            <p:nvPr/>
          </p:nvGrpSpPr>
          <p:grpSpPr bwMode="auto">
            <a:xfrm>
              <a:off x="2880" y="1248"/>
              <a:ext cx="325" cy="289"/>
              <a:chOff x="2600" y="1509"/>
              <a:chExt cx="325" cy="289"/>
            </a:xfrm>
          </p:grpSpPr>
          <p:sp>
            <p:nvSpPr>
              <p:cNvPr id="1211431" name="Freeform 39"/>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32" name="Freeform 40"/>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433" name="Rectangle 41"/>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8" name="Group 42"/>
            <p:cNvGrpSpPr>
              <a:grpSpLocks/>
            </p:cNvGrpSpPr>
            <p:nvPr/>
          </p:nvGrpSpPr>
          <p:grpSpPr bwMode="auto">
            <a:xfrm>
              <a:off x="3348" y="1248"/>
              <a:ext cx="284" cy="289"/>
              <a:chOff x="3068" y="1509"/>
              <a:chExt cx="284" cy="289"/>
            </a:xfrm>
          </p:grpSpPr>
          <p:sp>
            <p:nvSpPr>
              <p:cNvPr id="1211435" name="Freeform 43"/>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36" name="Freeform 44"/>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437" name="Line 45"/>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11438" name="Line 46"/>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11439" name="Line 47"/>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11440" name="Line 48"/>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11441" name="Line 49"/>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11442" name="Line 50"/>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11443" name="Line 51"/>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11444" name="Line 52"/>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11445" name="Line 53"/>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9" name="Group 54"/>
          <p:cNvGrpSpPr>
            <a:grpSpLocks/>
          </p:cNvGrpSpPr>
          <p:nvPr/>
        </p:nvGrpSpPr>
        <p:grpSpPr bwMode="auto">
          <a:xfrm>
            <a:off x="3611033" y="2514600"/>
            <a:ext cx="4521200" cy="838200"/>
            <a:chOff x="1540" y="1152"/>
            <a:chExt cx="2136" cy="528"/>
          </a:xfrm>
        </p:grpSpPr>
        <p:grpSp>
          <p:nvGrpSpPr>
            <p:cNvPr id="10" name="Group 55"/>
            <p:cNvGrpSpPr>
              <a:grpSpLocks/>
            </p:cNvGrpSpPr>
            <p:nvPr/>
          </p:nvGrpSpPr>
          <p:grpSpPr bwMode="auto">
            <a:xfrm>
              <a:off x="2497" y="1152"/>
              <a:ext cx="213" cy="481"/>
              <a:chOff x="2217" y="1413"/>
              <a:chExt cx="213" cy="481"/>
            </a:xfrm>
          </p:grpSpPr>
          <p:sp>
            <p:nvSpPr>
              <p:cNvPr id="1211448" name="Freeform 56"/>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49" name="Rectangle 57"/>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1" name="Group 58"/>
            <p:cNvGrpSpPr>
              <a:grpSpLocks/>
            </p:cNvGrpSpPr>
            <p:nvPr/>
          </p:nvGrpSpPr>
          <p:grpSpPr bwMode="auto">
            <a:xfrm>
              <a:off x="1540" y="1248"/>
              <a:ext cx="371" cy="289"/>
              <a:chOff x="1260" y="1509"/>
              <a:chExt cx="371" cy="289"/>
            </a:xfrm>
          </p:grpSpPr>
          <p:sp>
            <p:nvSpPr>
              <p:cNvPr id="1211451" name="Rectangle 59"/>
              <p:cNvSpPr>
                <a:spLocks noChangeArrowheads="1"/>
              </p:cNvSpPr>
              <p:nvPr/>
            </p:nvSpPr>
            <p:spPr bwMode="auto">
              <a:xfrm>
                <a:off x="1260" y="1511"/>
                <a:ext cx="302"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Mem</a:t>
                </a:r>
              </a:p>
            </p:txBody>
          </p:sp>
          <p:grpSp>
            <p:nvGrpSpPr>
              <p:cNvPr id="12" name="Group 60"/>
              <p:cNvGrpSpPr>
                <a:grpSpLocks/>
              </p:cNvGrpSpPr>
              <p:nvPr/>
            </p:nvGrpSpPr>
            <p:grpSpPr bwMode="auto">
              <a:xfrm>
                <a:off x="1291" y="1509"/>
                <a:ext cx="340" cy="289"/>
                <a:chOff x="1291" y="1509"/>
                <a:chExt cx="340" cy="289"/>
              </a:xfrm>
            </p:grpSpPr>
            <p:sp>
              <p:nvSpPr>
                <p:cNvPr id="1211453" name="Freeform 61"/>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54" name="Freeform 62"/>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11455" name="Rectangle 63"/>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3" name="Group 64"/>
            <p:cNvGrpSpPr>
              <a:grpSpLocks/>
            </p:cNvGrpSpPr>
            <p:nvPr/>
          </p:nvGrpSpPr>
          <p:grpSpPr bwMode="auto">
            <a:xfrm>
              <a:off x="2031" y="1248"/>
              <a:ext cx="296" cy="289"/>
              <a:chOff x="1751" y="1509"/>
              <a:chExt cx="296" cy="289"/>
            </a:xfrm>
          </p:grpSpPr>
          <p:sp>
            <p:nvSpPr>
              <p:cNvPr id="1211457" name="Freeform 65"/>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58" name="Freeform 66"/>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459" name="Line 67"/>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11460" name="Freeform 68"/>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61" name="Line 69"/>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11462" name="Rectangle 70"/>
            <p:cNvSpPr>
              <a:spLocks noChangeArrowheads="1"/>
            </p:cNvSpPr>
            <p:nvPr/>
          </p:nvSpPr>
          <p:spPr bwMode="auto">
            <a:xfrm>
              <a:off x="2933" y="1250"/>
              <a:ext cx="302"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Mem</a:t>
              </a:r>
            </a:p>
          </p:txBody>
        </p:sp>
        <p:grpSp>
          <p:nvGrpSpPr>
            <p:cNvPr id="14" name="Group 71"/>
            <p:cNvGrpSpPr>
              <a:grpSpLocks/>
            </p:cNvGrpSpPr>
            <p:nvPr/>
          </p:nvGrpSpPr>
          <p:grpSpPr bwMode="auto">
            <a:xfrm>
              <a:off x="2880" y="1248"/>
              <a:ext cx="325" cy="289"/>
              <a:chOff x="2600" y="1509"/>
              <a:chExt cx="325" cy="289"/>
            </a:xfrm>
          </p:grpSpPr>
          <p:sp>
            <p:nvSpPr>
              <p:cNvPr id="1211464" name="Freeform 72"/>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65" name="Freeform 73"/>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466" name="Rectangle 74"/>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5" name="Group 75"/>
            <p:cNvGrpSpPr>
              <a:grpSpLocks/>
            </p:cNvGrpSpPr>
            <p:nvPr/>
          </p:nvGrpSpPr>
          <p:grpSpPr bwMode="auto">
            <a:xfrm>
              <a:off x="3348" y="1248"/>
              <a:ext cx="284" cy="289"/>
              <a:chOff x="3068" y="1509"/>
              <a:chExt cx="284" cy="289"/>
            </a:xfrm>
          </p:grpSpPr>
          <p:sp>
            <p:nvSpPr>
              <p:cNvPr id="1211468" name="Freeform 76"/>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69" name="Freeform 77"/>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470" name="Line 78"/>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11471" name="Line 79"/>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11472" name="Line 80"/>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11473" name="Line 81"/>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11474" name="Line 82"/>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11475" name="Line 83"/>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11476" name="Line 84"/>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11477" name="Line 85"/>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11478" name="Line 86"/>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6" name="Group 87"/>
          <p:cNvGrpSpPr>
            <a:grpSpLocks/>
          </p:cNvGrpSpPr>
          <p:nvPr/>
        </p:nvGrpSpPr>
        <p:grpSpPr bwMode="auto">
          <a:xfrm>
            <a:off x="4525433" y="3352800"/>
            <a:ext cx="4521200" cy="838200"/>
            <a:chOff x="1540" y="1152"/>
            <a:chExt cx="2136" cy="528"/>
          </a:xfrm>
        </p:grpSpPr>
        <p:grpSp>
          <p:nvGrpSpPr>
            <p:cNvPr id="17" name="Group 88"/>
            <p:cNvGrpSpPr>
              <a:grpSpLocks/>
            </p:cNvGrpSpPr>
            <p:nvPr/>
          </p:nvGrpSpPr>
          <p:grpSpPr bwMode="auto">
            <a:xfrm>
              <a:off x="2497" y="1152"/>
              <a:ext cx="213" cy="481"/>
              <a:chOff x="2217" y="1413"/>
              <a:chExt cx="213" cy="481"/>
            </a:xfrm>
          </p:grpSpPr>
          <p:sp>
            <p:nvSpPr>
              <p:cNvPr id="1211481" name="Freeform 89"/>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82" name="Rectangle 90"/>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8" name="Group 91"/>
            <p:cNvGrpSpPr>
              <a:grpSpLocks/>
            </p:cNvGrpSpPr>
            <p:nvPr/>
          </p:nvGrpSpPr>
          <p:grpSpPr bwMode="auto">
            <a:xfrm>
              <a:off x="1540" y="1248"/>
              <a:ext cx="371" cy="289"/>
              <a:chOff x="1260" y="1509"/>
              <a:chExt cx="371" cy="289"/>
            </a:xfrm>
          </p:grpSpPr>
          <p:sp>
            <p:nvSpPr>
              <p:cNvPr id="1211484" name="Rectangle 92"/>
              <p:cNvSpPr>
                <a:spLocks noChangeArrowheads="1"/>
              </p:cNvSpPr>
              <p:nvPr/>
            </p:nvSpPr>
            <p:spPr bwMode="auto">
              <a:xfrm>
                <a:off x="1260" y="1511"/>
                <a:ext cx="302"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Mem</a:t>
                </a:r>
              </a:p>
            </p:txBody>
          </p:sp>
          <p:grpSp>
            <p:nvGrpSpPr>
              <p:cNvPr id="19" name="Group 93"/>
              <p:cNvGrpSpPr>
                <a:grpSpLocks/>
              </p:cNvGrpSpPr>
              <p:nvPr/>
            </p:nvGrpSpPr>
            <p:grpSpPr bwMode="auto">
              <a:xfrm>
                <a:off x="1291" y="1509"/>
                <a:ext cx="340" cy="289"/>
                <a:chOff x="1291" y="1509"/>
                <a:chExt cx="340" cy="289"/>
              </a:xfrm>
            </p:grpSpPr>
            <p:sp>
              <p:nvSpPr>
                <p:cNvPr id="1211486" name="Freeform 94"/>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87" name="Freeform 95"/>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11488" name="Rectangle 96"/>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0" name="Group 97"/>
            <p:cNvGrpSpPr>
              <a:grpSpLocks/>
            </p:cNvGrpSpPr>
            <p:nvPr/>
          </p:nvGrpSpPr>
          <p:grpSpPr bwMode="auto">
            <a:xfrm>
              <a:off x="2031" y="1248"/>
              <a:ext cx="296" cy="289"/>
              <a:chOff x="1751" y="1509"/>
              <a:chExt cx="296" cy="289"/>
            </a:xfrm>
          </p:grpSpPr>
          <p:sp>
            <p:nvSpPr>
              <p:cNvPr id="1211490" name="Freeform 98"/>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91" name="Freeform 99"/>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492" name="Line 100"/>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11493" name="Freeform 101"/>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94" name="Line 102"/>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11495" name="Rectangle 103"/>
            <p:cNvSpPr>
              <a:spLocks noChangeArrowheads="1"/>
            </p:cNvSpPr>
            <p:nvPr/>
          </p:nvSpPr>
          <p:spPr bwMode="auto">
            <a:xfrm>
              <a:off x="2933" y="1250"/>
              <a:ext cx="302"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Mem</a:t>
              </a:r>
            </a:p>
          </p:txBody>
        </p:sp>
        <p:grpSp>
          <p:nvGrpSpPr>
            <p:cNvPr id="21" name="Group 104"/>
            <p:cNvGrpSpPr>
              <a:grpSpLocks/>
            </p:cNvGrpSpPr>
            <p:nvPr/>
          </p:nvGrpSpPr>
          <p:grpSpPr bwMode="auto">
            <a:xfrm>
              <a:off x="2880" y="1248"/>
              <a:ext cx="325" cy="289"/>
              <a:chOff x="2600" y="1509"/>
              <a:chExt cx="325" cy="289"/>
            </a:xfrm>
          </p:grpSpPr>
          <p:sp>
            <p:nvSpPr>
              <p:cNvPr id="1211497" name="Freeform 105"/>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498" name="Freeform 106"/>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499" name="Rectangle 107"/>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2" name="Group 108"/>
            <p:cNvGrpSpPr>
              <a:grpSpLocks/>
            </p:cNvGrpSpPr>
            <p:nvPr/>
          </p:nvGrpSpPr>
          <p:grpSpPr bwMode="auto">
            <a:xfrm>
              <a:off x="3348" y="1248"/>
              <a:ext cx="284" cy="289"/>
              <a:chOff x="3068" y="1509"/>
              <a:chExt cx="284" cy="289"/>
            </a:xfrm>
          </p:grpSpPr>
          <p:sp>
            <p:nvSpPr>
              <p:cNvPr id="1211501" name="Freeform 109"/>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502" name="Freeform 110"/>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503" name="Line 111"/>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11504" name="Line 112"/>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11505" name="Line 113"/>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11506" name="Line 114"/>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11507" name="Line 115"/>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11508" name="Line 116"/>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11509" name="Line 117"/>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11510" name="Line 118"/>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11511" name="Line 119"/>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23" name="Group 120"/>
          <p:cNvGrpSpPr>
            <a:grpSpLocks/>
          </p:cNvGrpSpPr>
          <p:nvPr/>
        </p:nvGrpSpPr>
        <p:grpSpPr bwMode="auto">
          <a:xfrm>
            <a:off x="5439833" y="4191000"/>
            <a:ext cx="4521200" cy="838200"/>
            <a:chOff x="1540" y="1152"/>
            <a:chExt cx="2136" cy="528"/>
          </a:xfrm>
        </p:grpSpPr>
        <p:grpSp>
          <p:nvGrpSpPr>
            <p:cNvPr id="24" name="Group 121"/>
            <p:cNvGrpSpPr>
              <a:grpSpLocks/>
            </p:cNvGrpSpPr>
            <p:nvPr/>
          </p:nvGrpSpPr>
          <p:grpSpPr bwMode="auto">
            <a:xfrm>
              <a:off x="2497" y="1152"/>
              <a:ext cx="213" cy="481"/>
              <a:chOff x="2217" y="1413"/>
              <a:chExt cx="213" cy="481"/>
            </a:xfrm>
          </p:grpSpPr>
          <p:sp>
            <p:nvSpPr>
              <p:cNvPr id="1211514" name="Freeform 122"/>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515" name="Rectangle 123"/>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25" name="Group 124"/>
            <p:cNvGrpSpPr>
              <a:grpSpLocks/>
            </p:cNvGrpSpPr>
            <p:nvPr/>
          </p:nvGrpSpPr>
          <p:grpSpPr bwMode="auto">
            <a:xfrm>
              <a:off x="1540" y="1248"/>
              <a:ext cx="371" cy="289"/>
              <a:chOff x="1260" y="1509"/>
              <a:chExt cx="371" cy="289"/>
            </a:xfrm>
          </p:grpSpPr>
          <p:sp>
            <p:nvSpPr>
              <p:cNvPr id="1211517" name="Rectangle 125"/>
              <p:cNvSpPr>
                <a:spLocks noChangeArrowheads="1"/>
              </p:cNvSpPr>
              <p:nvPr/>
            </p:nvSpPr>
            <p:spPr bwMode="auto">
              <a:xfrm>
                <a:off x="1260" y="1511"/>
                <a:ext cx="302"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Mem</a:t>
                </a:r>
              </a:p>
            </p:txBody>
          </p:sp>
          <p:grpSp>
            <p:nvGrpSpPr>
              <p:cNvPr id="26" name="Group 126"/>
              <p:cNvGrpSpPr>
                <a:grpSpLocks/>
              </p:cNvGrpSpPr>
              <p:nvPr/>
            </p:nvGrpSpPr>
            <p:grpSpPr bwMode="auto">
              <a:xfrm>
                <a:off x="1291" y="1509"/>
                <a:ext cx="340" cy="289"/>
                <a:chOff x="1291" y="1509"/>
                <a:chExt cx="340" cy="289"/>
              </a:xfrm>
            </p:grpSpPr>
            <p:sp>
              <p:nvSpPr>
                <p:cNvPr id="1211519" name="Freeform 127"/>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520" name="Freeform 128"/>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11521" name="Rectangle 129"/>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7" name="Group 130"/>
            <p:cNvGrpSpPr>
              <a:grpSpLocks/>
            </p:cNvGrpSpPr>
            <p:nvPr/>
          </p:nvGrpSpPr>
          <p:grpSpPr bwMode="auto">
            <a:xfrm>
              <a:off x="2031" y="1248"/>
              <a:ext cx="296" cy="289"/>
              <a:chOff x="1751" y="1509"/>
              <a:chExt cx="296" cy="289"/>
            </a:xfrm>
          </p:grpSpPr>
          <p:sp>
            <p:nvSpPr>
              <p:cNvPr id="1211523" name="Freeform 131"/>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524" name="Freeform 132"/>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525" name="Line 133"/>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11526" name="Freeform 134"/>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527" name="Line 135"/>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11528" name="Rectangle 136"/>
            <p:cNvSpPr>
              <a:spLocks noChangeArrowheads="1"/>
            </p:cNvSpPr>
            <p:nvPr/>
          </p:nvSpPr>
          <p:spPr bwMode="auto">
            <a:xfrm>
              <a:off x="2933" y="1250"/>
              <a:ext cx="302"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Mem</a:t>
              </a:r>
            </a:p>
          </p:txBody>
        </p:sp>
        <p:grpSp>
          <p:nvGrpSpPr>
            <p:cNvPr id="28" name="Group 137"/>
            <p:cNvGrpSpPr>
              <a:grpSpLocks/>
            </p:cNvGrpSpPr>
            <p:nvPr/>
          </p:nvGrpSpPr>
          <p:grpSpPr bwMode="auto">
            <a:xfrm>
              <a:off x="2880" y="1248"/>
              <a:ext cx="325" cy="289"/>
              <a:chOff x="2600" y="1509"/>
              <a:chExt cx="325" cy="289"/>
            </a:xfrm>
          </p:grpSpPr>
          <p:sp>
            <p:nvSpPr>
              <p:cNvPr id="1211530" name="Freeform 138"/>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531" name="Freeform 139"/>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532" name="Rectangle 140"/>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9" name="Group 141"/>
            <p:cNvGrpSpPr>
              <a:grpSpLocks/>
            </p:cNvGrpSpPr>
            <p:nvPr/>
          </p:nvGrpSpPr>
          <p:grpSpPr bwMode="auto">
            <a:xfrm>
              <a:off x="3348" y="1248"/>
              <a:ext cx="284" cy="289"/>
              <a:chOff x="3068" y="1509"/>
              <a:chExt cx="284" cy="289"/>
            </a:xfrm>
          </p:grpSpPr>
          <p:sp>
            <p:nvSpPr>
              <p:cNvPr id="1211534" name="Freeform 142"/>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535" name="Freeform 143"/>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536" name="Line 144"/>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11537" name="Line 145"/>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11538" name="Line 146"/>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11539" name="Line 147"/>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11540" name="Line 148"/>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11541" name="Line 149"/>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11542" name="Line 150"/>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11543" name="Line 151"/>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11544" name="Line 152"/>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30" name="Group 153"/>
          <p:cNvGrpSpPr>
            <a:grpSpLocks/>
          </p:cNvGrpSpPr>
          <p:nvPr/>
        </p:nvGrpSpPr>
        <p:grpSpPr bwMode="auto">
          <a:xfrm>
            <a:off x="6354233" y="5029200"/>
            <a:ext cx="4521200" cy="838200"/>
            <a:chOff x="1540" y="1152"/>
            <a:chExt cx="2136" cy="528"/>
          </a:xfrm>
        </p:grpSpPr>
        <p:grpSp>
          <p:nvGrpSpPr>
            <p:cNvPr id="31" name="Group 154"/>
            <p:cNvGrpSpPr>
              <a:grpSpLocks/>
            </p:cNvGrpSpPr>
            <p:nvPr/>
          </p:nvGrpSpPr>
          <p:grpSpPr bwMode="auto">
            <a:xfrm>
              <a:off x="2497" y="1152"/>
              <a:ext cx="213" cy="481"/>
              <a:chOff x="2217" y="1413"/>
              <a:chExt cx="213" cy="481"/>
            </a:xfrm>
          </p:grpSpPr>
          <p:sp>
            <p:nvSpPr>
              <p:cNvPr id="1211547" name="Freeform 155"/>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548" name="Rectangle 156"/>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211392" name="Group 157"/>
            <p:cNvGrpSpPr>
              <a:grpSpLocks/>
            </p:cNvGrpSpPr>
            <p:nvPr/>
          </p:nvGrpSpPr>
          <p:grpSpPr bwMode="auto">
            <a:xfrm>
              <a:off x="1540" y="1248"/>
              <a:ext cx="371" cy="289"/>
              <a:chOff x="1260" y="1509"/>
              <a:chExt cx="371" cy="289"/>
            </a:xfrm>
          </p:grpSpPr>
          <p:sp>
            <p:nvSpPr>
              <p:cNvPr id="1211550" name="Rectangle 158"/>
              <p:cNvSpPr>
                <a:spLocks noChangeArrowheads="1"/>
              </p:cNvSpPr>
              <p:nvPr/>
            </p:nvSpPr>
            <p:spPr bwMode="auto">
              <a:xfrm>
                <a:off x="1260" y="1511"/>
                <a:ext cx="302"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Mem</a:t>
                </a:r>
              </a:p>
            </p:txBody>
          </p:sp>
          <p:grpSp>
            <p:nvGrpSpPr>
              <p:cNvPr id="1211393" name="Group 159"/>
              <p:cNvGrpSpPr>
                <a:grpSpLocks/>
              </p:cNvGrpSpPr>
              <p:nvPr/>
            </p:nvGrpSpPr>
            <p:grpSpPr bwMode="auto">
              <a:xfrm>
                <a:off x="1291" y="1509"/>
                <a:ext cx="340" cy="289"/>
                <a:chOff x="1291" y="1509"/>
                <a:chExt cx="340" cy="289"/>
              </a:xfrm>
            </p:grpSpPr>
            <p:sp>
              <p:nvSpPr>
                <p:cNvPr id="1211552" name="Freeform 160"/>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553" name="Freeform 161"/>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11554" name="Rectangle 162"/>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211413" name="Group 163"/>
            <p:cNvGrpSpPr>
              <a:grpSpLocks/>
            </p:cNvGrpSpPr>
            <p:nvPr/>
          </p:nvGrpSpPr>
          <p:grpSpPr bwMode="auto">
            <a:xfrm>
              <a:off x="2031" y="1248"/>
              <a:ext cx="296" cy="289"/>
              <a:chOff x="1751" y="1509"/>
              <a:chExt cx="296" cy="289"/>
            </a:xfrm>
          </p:grpSpPr>
          <p:sp>
            <p:nvSpPr>
              <p:cNvPr id="1211556" name="Freeform 164"/>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557" name="Freeform 165"/>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558" name="Line 166"/>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11559" name="Freeform 167"/>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560" name="Line 168"/>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11561" name="Rectangle 169"/>
            <p:cNvSpPr>
              <a:spLocks noChangeArrowheads="1"/>
            </p:cNvSpPr>
            <p:nvPr/>
          </p:nvSpPr>
          <p:spPr bwMode="auto">
            <a:xfrm>
              <a:off x="2933" y="1250"/>
              <a:ext cx="302"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Mem</a:t>
              </a:r>
            </a:p>
          </p:txBody>
        </p:sp>
        <p:grpSp>
          <p:nvGrpSpPr>
            <p:cNvPr id="1211414" name="Group 170"/>
            <p:cNvGrpSpPr>
              <a:grpSpLocks/>
            </p:cNvGrpSpPr>
            <p:nvPr/>
          </p:nvGrpSpPr>
          <p:grpSpPr bwMode="auto">
            <a:xfrm>
              <a:off x="2880" y="1248"/>
              <a:ext cx="325" cy="289"/>
              <a:chOff x="2600" y="1509"/>
              <a:chExt cx="325" cy="289"/>
            </a:xfrm>
          </p:grpSpPr>
          <p:sp>
            <p:nvSpPr>
              <p:cNvPr id="1211563" name="Freeform 171"/>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564" name="Freeform 172"/>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565" name="Rectangle 173"/>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211417" name="Group 174"/>
            <p:cNvGrpSpPr>
              <a:grpSpLocks/>
            </p:cNvGrpSpPr>
            <p:nvPr/>
          </p:nvGrpSpPr>
          <p:grpSpPr bwMode="auto">
            <a:xfrm>
              <a:off x="3348" y="1248"/>
              <a:ext cx="284" cy="289"/>
              <a:chOff x="3068" y="1509"/>
              <a:chExt cx="284" cy="289"/>
            </a:xfrm>
          </p:grpSpPr>
          <p:sp>
            <p:nvSpPr>
              <p:cNvPr id="1211567" name="Freeform 175"/>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1568" name="Freeform 176"/>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1569" name="Line 177"/>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11570" name="Line 178"/>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11571" name="Line 179"/>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11572" name="Line 180"/>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11573" name="Line 181"/>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11574" name="Line 182"/>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11575" name="Line 183"/>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11576" name="Line 184"/>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11577" name="Line 185"/>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sp>
        <p:nvSpPr>
          <p:cNvPr id="1211578" name="Rectangle 186"/>
          <p:cNvSpPr>
            <a:spLocks noGrp="1" noChangeArrowheads="1"/>
          </p:cNvSpPr>
          <p:nvPr>
            <p:ph type="title"/>
          </p:nvPr>
        </p:nvSpPr>
        <p:spPr>
          <a:xfrm>
            <a:off x="696383" y="542925"/>
            <a:ext cx="11176000" cy="422275"/>
          </a:xfrm>
          <a:noFill/>
          <a:ln/>
        </p:spPr>
        <p:txBody>
          <a:bodyPr>
            <a:normAutofit fontScale="90000"/>
          </a:bodyPr>
          <a:lstStyle/>
          <a:p>
            <a:r>
              <a:rPr lang="en-US" b="1" dirty="0"/>
              <a:t>A Single Memory Would Be a Structural Hazard</a:t>
            </a:r>
          </a:p>
        </p:txBody>
      </p:sp>
      <p:grpSp>
        <p:nvGrpSpPr>
          <p:cNvPr id="1211419" name="Group 187"/>
          <p:cNvGrpSpPr>
            <a:grpSpLocks/>
          </p:cNvGrpSpPr>
          <p:nvPr/>
        </p:nvGrpSpPr>
        <p:grpSpPr bwMode="auto">
          <a:xfrm>
            <a:off x="5867400" y="1422400"/>
            <a:ext cx="5334000" cy="396875"/>
            <a:chOff x="2772" y="904"/>
            <a:chExt cx="2520" cy="250"/>
          </a:xfrm>
        </p:grpSpPr>
        <p:sp>
          <p:nvSpPr>
            <p:cNvPr id="1211580" name="Rectangle 188"/>
            <p:cNvSpPr>
              <a:spLocks noChangeArrowheads="1"/>
            </p:cNvSpPr>
            <p:nvPr/>
          </p:nvSpPr>
          <p:spPr bwMode="auto">
            <a:xfrm>
              <a:off x="3756" y="904"/>
              <a:ext cx="1536" cy="250"/>
            </a:xfrm>
            <a:prstGeom prst="rect">
              <a:avLst/>
            </a:prstGeom>
            <a:noFill/>
            <a:ln w="12700">
              <a:noFill/>
              <a:miter lim="800000"/>
              <a:headEnd/>
              <a:tailEnd/>
            </a:ln>
            <a:effectLst/>
          </p:spPr>
          <p:txBody>
            <a:bodyPr lIns="90488" tIns="44450" rIns="90488" bIns="44450">
              <a:spAutoFit/>
            </a:bodyPr>
            <a:lstStyle/>
            <a:p>
              <a:r>
                <a:rPr lang="en-US" sz="2000" b="1" dirty="0">
                  <a:solidFill>
                    <a:srgbClr val="FF0000"/>
                  </a:solidFill>
                </a:rPr>
                <a:t>Reading data from memory</a:t>
              </a:r>
            </a:p>
          </p:txBody>
        </p:sp>
        <p:cxnSp>
          <p:nvCxnSpPr>
            <p:cNvPr id="1211581" name="AutoShape 189"/>
            <p:cNvCxnSpPr>
              <a:cxnSpLocks noChangeShapeType="1"/>
              <a:endCxn id="1211395" idx="0"/>
            </p:cNvCxnSpPr>
            <p:nvPr/>
          </p:nvCxnSpPr>
          <p:spPr bwMode="auto">
            <a:xfrm rot="10800000" flipV="1">
              <a:off x="2772" y="1008"/>
              <a:ext cx="1056" cy="144"/>
            </a:xfrm>
            <a:prstGeom prst="curvedConnector2">
              <a:avLst/>
            </a:prstGeom>
            <a:noFill/>
            <a:ln w="25400">
              <a:solidFill>
                <a:schemeClr val="accent1">
                  <a:lumMod val="50000"/>
                </a:schemeClr>
              </a:solidFill>
              <a:round/>
              <a:headEnd/>
              <a:tailEnd type="triangle" w="med" len="med"/>
            </a:ln>
            <a:effectLst/>
          </p:spPr>
        </p:cxnSp>
      </p:grpSp>
      <p:grpSp>
        <p:nvGrpSpPr>
          <p:cNvPr id="1211423" name="Group 190"/>
          <p:cNvGrpSpPr>
            <a:grpSpLocks/>
          </p:cNvGrpSpPr>
          <p:nvPr/>
        </p:nvGrpSpPr>
        <p:grpSpPr bwMode="auto">
          <a:xfrm>
            <a:off x="2743200" y="4813300"/>
            <a:ext cx="3251200" cy="1143000"/>
            <a:chOff x="1296" y="3032"/>
            <a:chExt cx="1536" cy="720"/>
          </a:xfrm>
        </p:grpSpPr>
        <p:sp>
          <p:nvSpPr>
            <p:cNvPr id="1211583" name="Rectangle 191"/>
            <p:cNvSpPr>
              <a:spLocks noChangeArrowheads="1"/>
            </p:cNvSpPr>
            <p:nvPr/>
          </p:nvSpPr>
          <p:spPr bwMode="auto">
            <a:xfrm>
              <a:off x="1296" y="3312"/>
              <a:ext cx="1536" cy="440"/>
            </a:xfrm>
            <a:prstGeom prst="rect">
              <a:avLst/>
            </a:prstGeom>
            <a:noFill/>
            <a:ln w="12700">
              <a:noFill/>
              <a:miter lim="800000"/>
              <a:headEnd/>
              <a:tailEnd/>
            </a:ln>
            <a:effectLst/>
          </p:spPr>
          <p:txBody>
            <a:bodyPr lIns="90488" tIns="44450" rIns="90488" bIns="44450">
              <a:spAutoFit/>
            </a:bodyPr>
            <a:lstStyle/>
            <a:p>
              <a:pPr algn="l"/>
              <a:r>
                <a:rPr lang="en-US" sz="2000" b="1" dirty="0">
                  <a:solidFill>
                    <a:srgbClr val="FF0000"/>
                  </a:solidFill>
                </a:rPr>
                <a:t>Reading instruction from memory</a:t>
              </a:r>
            </a:p>
          </p:txBody>
        </p:sp>
        <p:cxnSp>
          <p:nvCxnSpPr>
            <p:cNvPr id="1211584" name="AutoShape 192"/>
            <p:cNvCxnSpPr>
              <a:cxnSpLocks noChangeShapeType="1"/>
              <a:stCxn id="1211583" idx="0"/>
              <a:endCxn id="1211519" idx="2"/>
            </p:cNvCxnSpPr>
            <p:nvPr/>
          </p:nvCxnSpPr>
          <p:spPr bwMode="auto">
            <a:xfrm rot="16200000">
              <a:off x="2193" y="2903"/>
              <a:ext cx="280" cy="537"/>
            </a:xfrm>
            <a:prstGeom prst="curvedConnector3">
              <a:avLst>
                <a:gd name="adj1" fmla="val 51069"/>
              </a:avLst>
            </a:prstGeom>
            <a:noFill/>
            <a:ln w="25400">
              <a:solidFill>
                <a:schemeClr val="accent1">
                  <a:lumMod val="50000"/>
                </a:schemeClr>
              </a:solidFill>
              <a:round/>
              <a:headEnd/>
              <a:tailEnd type="triangle" w="med" len="med"/>
            </a:ln>
            <a:effectLst/>
          </p:spPr>
        </p:cxnSp>
      </p:grpSp>
      <p:sp>
        <p:nvSpPr>
          <p:cNvPr id="1211585" name="Rectangle 193"/>
          <p:cNvSpPr>
            <a:spLocks noChangeArrowheads="1"/>
          </p:cNvSpPr>
          <p:nvPr/>
        </p:nvSpPr>
        <p:spPr bwMode="auto">
          <a:xfrm>
            <a:off x="914400" y="6008688"/>
            <a:ext cx="10464800" cy="383695"/>
          </a:xfrm>
          <a:prstGeom prst="rect">
            <a:avLst/>
          </a:prstGeom>
          <a:noFill/>
          <a:ln w="12700">
            <a:noFill/>
            <a:miter lim="800000"/>
            <a:headEnd/>
            <a:tailEnd/>
          </a:ln>
          <a:effectLst/>
        </p:spPr>
        <p:txBody>
          <a:bodyPr lIns="63500" tIns="25400" rIns="63500" bIns="25400">
            <a:spAutoFit/>
          </a:bodyPr>
          <a:lstStyle/>
          <a:p>
            <a:pPr marL="287338" indent="-287338" algn="l" rtl="0">
              <a:lnSpc>
                <a:spcPct val="90000"/>
              </a:lnSpc>
              <a:spcBef>
                <a:spcPct val="65000"/>
              </a:spcBef>
              <a:buClr>
                <a:schemeClr val="accent1"/>
              </a:buClr>
              <a:buSzPct val="75000"/>
              <a:buFont typeface="Wingdings" pitchFamily="2" charset="2"/>
              <a:buChar char="q"/>
            </a:pPr>
            <a:r>
              <a:rPr lang="en-US" sz="2400" dirty="0">
                <a:solidFill>
                  <a:schemeClr val="tx1"/>
                </a:solidFill>
                <a:latin typeface="Comic Sans MS" panose="030F0702030302020204" pitchFamily="66" charset="0"/>
              </a:rPr>
              <a:t>Fix with separate </a:t>
            </a:r>
            <a:r>
              <a:rPr lang="en-US" sz="2400" dirty="0" smtClean="0">
                <a:solidFill>
                  <a:schemeClr val="tx1"/>
                </a:solidFill>
                <a:latin typeface="Comic Sans MS" panose="030F0702030302020204" pitchFamily="66" charset="0"/>
              </a:rPr>
              <a:t>instruction </a:t>
            </a:r>
            <a:r>
              <a:rPr lang="en-US" sz="2400" dirty="0">
                <a:solidFill>
                  <a:schemeClr val="tx1"/>
                </a:solidFill>
                <a:latin typeface="Comic Sans MS" panose="030F0702030302020204" pitchFamily="66" charset="0"/>
              </a:rPr>
              <a:t>and data memories (I$ and D$)</a:t>
            </a:r>
          </a:p>
        </p:txBody>
      </p:sp>
      <p:sp>
        <p:nvSpPr>
          <p:cNvPr id="1211430" name="Slide Number Placeholder 1211429"/>
          <p:cNvSpPr>
            <a:spLocks noGrp="1"/>
          </p:cNvSpPr>
          <p:nvPr>
            <p:ph type="sldNum" sz="quarter" idx="12"/>
          </p:nvPr>
        </p:nvSpPr>
        <p:spPr/>
        <p:txBody>
          <a:bodyPr/>
          <a:lstStyle/>
          <a:p>
            <a:fld id="{CB65DC77-F180-4F46-9AB4-E848A677D315}" type="slidenum">
              <a:rPr lang="ar-EG" smtClean="0"/>
              <a:t>21</a:t>
            </a:fld>
            <a:endParaRPr lang="ar-EG"/>
          </a:p>
        </p:txBody>
      </p:sp>
    </p:spTree>
    <p:extLst>
      <p:ext uri="{BB962C8B-B14F-4D97-AF65-F5344CB8AC3E}">
        <p14:creationId xmlns:p14="http://schemas.microsoft.com/office/powerpoint/2010/main" val="1750987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13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14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113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14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115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394" grpId="0" animBg="1"/>
      <p:bldP spid="1211395" grpId="0" animBg="1"/>
      <p:bldP spid="121158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705600" y="1981200"/>
            <a:ext cx="609600" cy="2971800"/>
            <a:chOff x="3072" y="1152"/>
            <a:chExt cx="288" cy="1872"/>
          </a:xfrm>
        </p:grpSpPr>
        <p:sp>
          <p:nvSpPr>
            <p:cNvPr id="1215491" name="Rectangle 3"/>
            <p:cNvSpPr>
              <a:spLocks noChangeArrowheads="1"/>
            </p:cNvSpPr>
            <p:nvPr/>
          </p:nvSpPr>
          <p:spPr bwMode="auto">
            <a:xfrm>
              <a:off x="3216" y="2736"/>
              <a:ext cx="144" cy="288"/>
            </a:xfrm>
            <a:prstGeom prst="rect">
              <a:avLst/>
            </a:prstGeom>
            <a:solidFill>
              <a:srgbClr val="009900"/>
            </a:solidFill>
            <a:ln w="12700">
              <a:solidFill>
                <a:srgbClr val="009900"/>
              </a:solidFill>
              <a:miter lim="800000"/>
              <a:headEnd/>
              <a:tailEnd/>
            </a:ln>
            <a:effectLst/>
          </p:spPr>
          <p:txBody>
            <a:bodyPr wrap="none" anchor="ctr"/>
            <a:lstStyle/>
            <a:p>
              <a:endParaRPr lang="en-US"/>
            </a:p>
          </p:txBody>
        </p:sp>
        <p:sp>
          <p:nvSpPr>
            <p:cNvPr id="1215492" name="Rectangle 4"/>
            <p:cNvSpPr>
              <a:spLocks noChangeArrowheads="1"/>
            </p:cNvSpPr>
            <p:nvPr/>
          </p:nvSpPr>
          <p:spPr bwMode="auto">
            <a:xfrm>
              <a:off x="3072" y="1152"/>
              <a:ext cx="144" cy="28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15493" name="Line 5"/>
            <p:cNvSpPr>
              <a:spLocks noChangeShapeType="1"/>
            </p:cNvSpPr>
            <p:nvPr/>
          </p:nvSpPr>
          <p:spPr bwMode="auto">
            <a:xfrm>
              <a:off x="3216" y="1440"/>
              <a:ext cx="0" cy="1296"/>
            </a:xfrm>
            <a:prstGeom prst="line">
              <a:avLst/>
            </a:prstGeom>
            <a:noFill/>
            <a:ln w="28575">
              <a:solidFill>
                <a:srgbClr val="009900"/>
              </a:solidFill>
              <a:round/>
              <a:headEnd/>
              <a:tailEnd type="triangle" w="med" len="med"/>
            </a:ln>
            <a:effectLst/>
          </p:spPr>
          <p:txBody>
            <a:bodyPr/>
            <a:lstStyle/>
            <a:p>
              <a:endParaRPr lang="en-US"/>
            </a:p>
          </p:txBody>
        </p:sp>
      </p:grpSp>
      <p:sp>
        <p:nvSpPr>
          <p:cNvPr id="1215494" name="Rectangle 6"/>
          <p:cNvSpPr>
            <a:spLocks noGrp="1" noChangeArrowheads="1"/>
          </p:cNvSpPr>
          <p:nvPr>
            <p:ph type="title"/>
          </p:nvPr>
        </p:nvSpPr>
        <p:spPr>
          <a:xfrm>
            <a:off x="2029884" y="579491"/>
            <a:ext cx="8041216" cy="422275"/>
          </a:xfrm>
          <a:noFill/>
          <a:ln/>
        </p:spPr>
        <p:txBody>
          <a:bodyPr wrap="none">
            <a:normAutofit fontScale="90000"/>
          </a:bodyPr>
          <a:lstStyle/>
          <a:p>
            <a:r>
              <a:rPr lang="en-US" b="1" dirty="0"/>
              <a:t>How About Register File Access?</a:t>
            </a:r>
          </a:p>
        </p:txBody>
      </p:sp>
      <p:sp>
        <p:nvSpPr>
          <p:cNvPr id="1215495" name="Rectangle 7"/>
          <p:cNvSpPr>
            <a:spLocks noChangeArrowheads="1"/>
          </p:cNvSpPr>
          <p:nvPr/>
        </p:nvSpPr>
        <p:spPr bwMode="auto">
          <a:xfrm>
            <a:off x="507415" y="2058988"/>
            <a:ext cx="339838" cy="3136756"/>
          </a:xfrm>
          <a:prstGeom prst="rect">
            <a:avLst/>
          </a:prstGeom>
          <a:noFill/>
          <a:ln w="12700">
            <a:noFill/>
            <a:miter lim="800000"/>
            <a:headEnd/>
            <a:tailEnd/>
          </a:ln>
          <a:effectLst/>
        </p:spPr>
        <p:txBody>
          <a:bodyPr wrap="none" lIns="90488" tIns="44450" rIns="90488" bIns="44450">
            <a:spAutoFit/>
          </a:bodyPr>
          <a:lstStyle/>
          <a:p>
            <a:pPr algn="ctr"/>
            <a:r>
              <a:rPr lang="en-US" i="1">
                <a:solidFill>
                  <a:schemeClr val="tx1"/>
                </a:solidFill>
              </a:rPr>
              <a:t>I</a:t>
            </a:r>
          </a:p>
          <a:p>
            <a:pPr algn="ctr"/>
            <a:r>
              <a:rPr lang="en-US" i="1">
                <a:solidFill>
                  <a:schemeClr val="tx1"/>
                </a:solidFill>
              </a:rPr>
              <a:t>n</a:t>
            </a:r>
          </a:p>
          <a:p>
            <a:pPr algn="ctr"/>
            <a:r>
              <a:rPr lang="en-US" i="1">
                <a:solidFill>
                  <a:schemeClr val="tx1"/>
                </a:solidFill>
              </a:rPr>
              <a:t>s</a:t>
            </a:r>
          </a:p>
          <a:p>
            <a:pPr algn="ctr"/>
            <a:r>
              <a:rPr lang="en-US" i="1">
                <a:solidFill>
                  <a:schemeClr val="tx1"/>
                </a:solidFill>
              </a:rPr>
              <a:t>t</a:t>
            </a:r>
          </a:p>
          <a:p>
            <a:pPr algn="ctr"/>
            <a:r>
              <a:rPr lang="en-US" i="1">
                <a:solidFill>
                  <a:schemeClr val="tx1"/>
                </a:solidFill>
              </a:rPr>
              <a:t>r.</a:t>
            </a:r>
          </a:p>
          <a:p>
            <a:pPr algn="ctr"/>
            <a:endParaRPr lang="en-US" i="1">
              <a:solidFill>
                <a:schemeClr val="tx1"/>
              </a:solidFill>
            </a:endParaRPr>
          </a:p>
          <a:p>
            <a:pPr algn="ctr"/>
            <a:r>
              <a:rPr lang="en-US" i="1">
                <a:solidFill>
                  <a:schemeClr val="tx1"/>
                </a:solidFill>
              </a:rPr>
              <a:t>O</a:t>
            </a:r>
          </a:p>
          <a:p>
            <a:pPr algn="ctr"/>
            <a:r>
              <a:rPr lang="en-US" i="1">
                <a:solidFill>
                  <a:schemeClr val="tx1"/>
                </a:solidFill>
              </a:rPr>
              <a:t>r</a:t>
            </a:r>
          </a:p>
          <a:p>
            <a:pPr algn="ctr"/>
            <a:r>
              <a:rPr lang="en-US" i="1">
                <a:solidFill>
                  <a:schemeClr val="tx1"/>
                </a:solidFill>
              </a:rPr>
              <a:t>d</a:t>
            </a:r>
          </a:p>
          <a:p>
            <a:pPr algn="ctr"/>
            <a:r>
              <a:rPr lang="en-US" i="1">
                <a:solidFill>
                  <a:schemeClr val="tx1"/>
                </a:solidFill>
              </a:rPr>
              <a:t>e</a:t>
            </a:r>
          </a:p>
          <a:p>
            <a:pPr algn="ctr"/>
            <a:r>
              <a:rPr lang="en-US" i="1">
                <a:solidFill>
                  <a:schemeClr val="tx1"/>
                </a:solidFill>
              </a:rPr>
              <a:t>r</a:t>
            </a:r>
          </a:p>
        </p:txBody>
      </p:sp>
      <p:sp>
        <p:nvSpPr>
          <p:cNvPr id="1215496" name="Line 8"/>
          <p:cNvSpPr>
            <a:spLocks noChangeShapeType="1"/>
          </p:cNvSpPr>
          <p:nvPr/>
        </p:nvSpPr>
        <p:spPr bwMode="auto">
          <a:xfrm>
            <a:off x="2133600" y="1452563"/>
            <a:ext cx="8415867"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1215497" name="Rectangle 9"/>
          <p:cNvSpPr>
            <a:spLocks noChangeArrowheads="1"/>
          </p:cNvSpPr>
          <p:nvPr/>
        </p:nvSpPr>
        <p:spPr bwMode="auto">
          <a:xfrm>
            <a:off x="5711336" y="1148583"/>
            <a:ext cx="2099165" cy="366767"/>
          </a:xfrm>
          <a:prstGeom prst="rect">
            <a:avLst/>
          </a:prstGeom>
          <a:noFill/>
          <a:ln w="12700">
            <a:noFill/>
            <a:miter lim="800000"/>
            <a:headEnd/>
            <a:tailEnd/>
          </a:ln>
          <a:effectLst/>
        </p:spPr>
        <p:txBody>
          <a:bodyPr wrap="none" lIns="90488" tIns="44450" rIns="90488" bIns="44450">
            <a:spAutoFit/>
          </a:bodyPr>
          <a:lstStyle/>
          <a:p>
            <a:r>
              <a:rPr lang="en-US" b="1" i="1" dirty="0">
                <a:solidFill>
                  <a:srgbClr val="FF0000"/>
                </a:solidFill>
              </a:rPr>
              <a:t>Time (clock cycles)</a:t>
            </a:r>
          </a:p>
        </p:txBody>
      </p:sp>
      <p:sp>
        <p:nvSpPr>
          <p:cNvPr id="1215499" name="Rectangle 11"/>
          <p:cNvSpPr>
            <a:spLocks noChangeArrowheads="1"/>
          </p:cNvSpPr>
          <p:nvPr/>
        </p:nvSpPr>
        <p:spPr bwMode="auto">
          <a:xfrm>
            <a:off x="1377983" y="2743201"/>
            <a:ext cx="872035" cy="459100"/>
          </a:xfrm>
          <a:prstGeom prst="rect">
            <a:avLst/>
          </a:prstGeom>
          <a:noFill/>
          <a:ln w="12700">
            <a:noFill/>
            <a:miter lim="800000"/>
            <a:headEnd/>
            <a:tailEnd/>
          </a:ln>
          <a:effectLst/>
        </p:spPr>
        <p:txBody>
          <a:bodyPr wrap="none" lIns="90488" tIns="44450" rIns="90488" bIns="44450">
            <a:spAutoFit/>
          </a:bodyPr>
          <a:lstStyle/>
          <a:p>
            <a:r>
              <a:rPr lang="en-US" sz="2400">
                <a:solidFill>
                  <a:schemeClr val="tx1"/>
                </a:solidFill>
              </a:rPr>
              <a:t>Inst 1</a:t>
            </a:r>
          </a:p>
        </p:txBody>
      </p:sp>
      <p:sp>
        <p:nvSpPr>
          <p:cNvPr id="1215500" name="Rectangle 12"/>
          <p:cNvSpPr>
            <a:spLocks noChangeArrowheads="1"/>
          </p:cNvSpPr>
          <p:nvPr/>
        </p:nvSpPr>
        <p:spPr bwMode="auto">
          <a:xfrm>
            <a:off x="1377983" y="3624263"/>
            <a:ext cx="872035" cy="459100"/>
          </a:xfrm>
          <a:prstGeom prst="rect">
            <a:avLst/>
          </a:prstGeom>
          <a:noFill/>
          <a:ln w="12700">
            <a:noFill/>
            <a:miter lim="800000"/>
            <a:headEnd/>
            <a:tailEnd/>
          </a:ln>
          <a:effectLst/>
        </p:spPr>
        <p:txBody>
          <a:bodyPr wrap="none" lIns="90488" tIns="44450" rIns="90488" bIns="44450">
            <a:spAutoFit/>
          </a:bodyPr>
          <a:lstStyle/>
          <a:p>
            <a:r>
              <a:rPr lang="en-US" sz="2400">
                <a:solidFill>
                  <a:schemeClr val="tx1"/>
                </a:solidFill>
              </a:rPr>
              <a:t>Inst 2</a:t>
            </a:r>
          </a:p>
        </p:txBody>
      </p:sp>
      <p:sp>
        <p:nvSpPr>
          <p:cNvPr id="1215502" name="Line 14"/>
          <p:cNvSpPr>
            <a:spLocks noChangeShapeType="1"/>
          </p:cNvSpPr>
          <p:nvPr/>
        </p:nvSpPr>
        <p:spPr bwMode="auto">
          <a:xfrm>
            <a:off x="37084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5503" name="Line 15"/>
          <p:cNvSpPr>
            <a:spLocks noChangeShapeType="1"/>
          </p:cNvSpPr>
          <p:nvPr/>
        </p:nvSpPr>
        <p:spPr bwMode="auto">
          <a:xfrm>
            <a:off x="46228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5504" name="Line 16"/>
          <p:cNvSpPr>
            <a:spLocks noChangeShapeType="1"/>
          </p:cNvSpPr>
          <p:nvPr/>
        </p:nvSpPr>
        <p:spPr bwMode="auto">
          <a:xfrm>
            <a:off x="55372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5505" name="Line 17"/>
          <p:cNvSpPr>
            <a:spLocks noChangeShapeType="1"/>
          </p:cNvSpPr>
          <p:nvPr/>
        </p:nvSpPr>
        <p:spPr bwMode="auto">
          <a:xfrm>
            <a:off x="64516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5506" name="Line 18"/>
          <p:cNvSpPr>
            <a:spLocks noChangeShapeType="1"/>
          </p:cNvSpPr>
          <p:nvPr/>
        </p:nvSpPr>
        <p:spPr bwMode="auto">
          <a:xfrm>
            <a:off x="73660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5507" name="Line 19"/>
          <p:cNvSpPr>
            <a:spLocks noChangeShapeType="1"/>
          </p:cNvSpPr>
          <p:nvPr/>
        </p:nvSpPr>
        <p:spPr bwMode="auto">
          <a:xfrm>
            <a:off x="82804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5508" name="Line 20"/>
          <p:cNvSpPr>
            <a:spLocks noChangeShapeType="1"/>
          </p:cNvSpPr>
          <p:nvPr/>
        </p:nvSpPr>
        <p:spPr bwMode="auto">
          <a:xfrm>
            <a:off x="91948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5509" name="Line 21"/>
          <p:cNvSpPr>
            <a:spLocks noChangeShapeType="1"/>
          </p:cNvSpPr>
          <p:nvPr/>
        </p:nvSpPr>
        <p:spPr bwMode="auto">
          <a:xfrm>
            <a:off x="10109200" y="15795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5511" name="Line 23"/>
          <p:cNvSpPr>
            <a:spLocks noChangeShapeType="1"/>
          </p:cNvSpPr>
          <p:nvPr/>
        </p:nvSpPr>
        <p:spPr bwMode="auto">
          <a:xfrm>
            <a:off x="914400" y="1981200"/>
            <a:ext cx="0" cy="3886200"/>
          </a:xfrm>
          <a:prstGeom prst="line">
            <a:avLst/>
          </a:prstGeom>
          <a:noFill/>
          <a:ln w="28575">
            <a:solidFill>
              <a:schemeClr val="tx1"/>
            </a:solidFill>
            <a:round/>
            <a:headEnd/>
            <a:tailEnd type="triangle" w="med" len="med"/>
          </a:ln>
          <a:effectLst/>
        </p:spPr>
        <p:txBody>
          <a:bodyPr/>
          <a:lstStyle/>
          <a:p>
            <a:endParaRPr lang="en-US"/>
          </a:p>
        </p:txBody>
      </p:sp>
      <p:grpSp>
        <p:nvGrpSpPr>
          <p:cNvPr id="3" name="Group 24"/>
          <p:cNvGrpSpPr>
            <a:grpSpLocks/>
          </p:cNvGrpSpPr>
          <p:nvPr/>
        </p:nvGrpSpPr>
        <p:grpSpPr bwMode="auto">
          <a:xfrm>
            <a:off x="2965451" y="1828800"/>
            <a:ext cx="4455583" cy="838200"/>
            <a:chOff x="1571" y="1152"/>
            <a:chExt cx="2105" cy="528"/>
          </a:xfrm>
        </p:grpSpPr>
        <p:grpSp>
          <p:nvGrpSpPr>
            <p:cNvPr id="4" name="Group 25"/>
            <p:cNvGrpSpPr>
              <a:grpSpLocks/>
            </p:cNvGrpSpPr>
            <p:nvPr/>
          </p:nvGrpSpPr>
          <p:grpSpPr bwMode="auto">
            <a:xfrm>
              <a:off x="2497" y="1152"/>
              <a:ext cx="213" cy="481"/>
              <a:chOff x="2217" y="1413"/>
              <a:chExt cx="213" cy="481"/>
            </a:xfrm>
          </p:grpSpPr>
          <p:sp>
            <p:nvSpPr>
              <p:cNvPr id="1215514" name="Freeform 26"/>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15" name="Rectangle 27"/>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5" name="Group 28"/>
            <p:cNvGrpSpPr>
              <a:grpSpLocks/>
            </p:cNvGrpSpPr>
            <p:nvPr/>
          </p:nvGrpSpPr>
          <p:grpSpPr bwMode="auto">
            <a:xfrm>
              <a:off x="1571" y="1248"/>
              <a:ext cx="340" cy="289"/>
              <a:chOff x="1291" y="1509"/>
              <a:chExt cx="340" cy="289"/>
            </a:xfrm>
          </p:grpSpPr>
          <p:sp>
            <p:nvSpPr>
              <p:cNvPr id="1215517" name="Rectangle 29"/>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6" name="Group 30"/>
              <p:cNvGrpSpPr>
                <a:grpSpLocks/>
              </p:cNvGrpSpPr>
              <p:nvPr/>
            </p:nvGrpSpPr>
            <p:grpSpPr bwMode="auto">
              <a:xfrm>
                <a:off x="1291" y="1509"/>
                <a:ext cx="340" cy="289"/>
                <a:chOff x="1291" y="1509"/>
                <a:chExt cx="340" cy="289"/>
              </a:xfrm>
            </p:grpSpPr>
            <p:sp>
              <p:nvSpPr>
                <p:cNvPr id="1215519" name="Freeform 31"/>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20" name="Freeform 32"/>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15521" name="Rectangle 33"/>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7" name="Group 34"/>
            <p:cNvGrpSpPr>
              <a:grpSpLocks/>
            </p:cNvGrpSpPr>
            <p:nvPr/>
          </p:nvGrpSpPr>
          <p:grpSpPr bwMode="auto">
            <a:xfrm>
              <a:off x="2031" y="1248"/>
              <a:ext cx="296" cy="289"/>
              <a:chOff x="1751" y="1509"/>
              <a:chExt cx="296" cy="289"/>
            </a:xfrm>
          </p:grpSpPr>
          <p:sp>
            <p:nvSpPr>
              <p:cNvPr id="1215523" name="Freeform 35"/>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24" name="Freeform 36"/>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5525" name="Line 37"/>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15526" name="Freeform 38"/>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27" name="Line 39"/>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15528" name="Rectangle 40"/>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8" name="Group 41"/>
            <p:cNvGrpSpPr>
              <a:grpSpLocks/>
            </p:cNvGrpSpPr>
            <p:nvPr/>
          </p:nvGrpSpPr>
          <p:grpSpPr bwMode="auto">
            <a:xfrm>
              <a:off x="2880" y="1248"/>
              <a:ext cx="325" cy="289"/>
              <a:chOff x="2600" y="1509"/>
              <a:chExt cx="325" cy="289"/>
            </a:xfrm>
          </p:grpSpPr>
          <p:sp>
            <p:nvSpPr>
              <p:cNvPr id="1215530" name="Freeform 42"/>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31" name="Freeform 43"/>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5532" name="Rectangle 44"/>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9" name="Group 45"/>
            <p:cNvGrpSpPr>
              <a:grpSpLocks/>
            </p:cNvGrpSpPr>
            <p:nvPr/>
          </p:nvGrpSpPr>
          <p:grpSpPr bwMode="auto">
            <a:xfrm>
              <a:off x="3348" y="1248"/>
              <a:ext cx="284" cy="289"/>
              <a:chOff x="3068" y="1509"/>
              <a:chExt cx="284" cy="289"/>
            </a:xfrm>
          </p:grpSpPr>
          <p:sp>
            <p:nvSpPr>
              <p:cNvPr id="1215534" name="Freeform 46"/>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35" name="Freeform 47"/>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5536" name="Line 48"/>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15537" name="Line 49"/>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15538" name="Line 50"/>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15539" name="Line 51"/>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15540" name="Line 52"/>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15541" name="Line 53"/>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15542" name="Line 54"/>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15543" name="Line 55"/>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15544" name="Line 56"/>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0" name="Group 57"/>
          <p:cNvGrpSpPr>
            <a:grpSpLocks/>
          </p:cNvGrpSpPr>
          <p:nvPr/>
        </p:nvGrpSpPr>
        <p:grpSpPr bwMode="auto">
          <a:xfrm>
            <a:off x="3879851" y="2667000"/>
            <a:ext cx="4455583" cy="838200"/>
            <a:chOff x="1571" y="1152"/>
            <a:chExt cx="2105" cy="528"/>
          </a:xfrm>
        </p:grpSpPr>
        <p:grpSp>
          <p:nvGrpSpPr>
            <p:cNvPr id="11" name="Group 58"/>
            <p:cNvGrpSpPr>
              <a:grpSpLocks/>
            </p:cNvGrpSpPr>
            <p:nvPr/>
          </p:nvGrpSpPr>
          <p:grpSpPr bwMode="auto">
            <a:xfrm>
              <a:off x="2497" y="1152"/>
              <a:ext cx="213" cy="481"/>
              <a:chOff x="2217" y="1413"/>
              <a:chExt cx="213" cy="481"/>
            </a:xfrm>
          </p:grpSpPr>
          <p:sp>
            <p:nvSpPr>
              <p:cNvPr id="1215547" name="Freeform 59"/>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48" name="Rectangle 60"/>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2" name="Group 61"/>
            <p:cNvGrpSpPr>
              <a:grpSpLocks/>
            </p:cNvGrpSpPr>
            <p:nvPr/>
          </p:nvGrpSpPr>
          <p:grpSpPr bwMode="auto">
            <a:xfrm>
              <a:off x="1571" y="1248"/>
              <a:ext cx="340" cy="289"/>
              <a:chOff x="1291" y="1509"/>
              <a:chExt cx="340" cy="289"/>
            </a:xfrm>
          </p:grpSpPr>
          <p:sp>
            <p:nvSpPr>
              <p:cNvPr id="1215550" name="Rectangle 62"/>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13" name="Group 63"/>
              <p:cNvGrpSpPr>
                <a:grpSpLocks/>
              </p:cNvGrpSpPr>
              <p:nvPr/>
            </p:nvGrpSpPr>
            <p:grpSpPr bwMode="auto">
              <a:xfrm>
                <a:off x="1291" y="1509"/>
                <a:ext cx="340" cy="289"/>
                <a:chOff x="1291" y="1509"/>
                <a:chExt cx="340" cy="289"/>
              </a:xfrm>
            </p:grpSpPr>
            <p:sp>
              <p:nvSpPr>
                <p:cNvPr id="1215552" name="Freeform 64"/>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53" name="Freeform 65"/>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15554" name="Rectangle 66"/>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4" name="Group 67"/>
            <p:cNvGrpSpPr>
              <a:grpSpLocks/>
            </p:cNvGrpSpPr>
            <p:nvPr/>
          </p:nvGrpSpPr>
          <p:grpSpPr bwMode="auto">
            <a:xfrm>
              <a:off x="2031" y="1248"/>
              <a:ext cx="296" cy="289"/>
              <a:chOff x="1751" y="1509"/>
              <a:chExt cx="296" cy="289"/>
            </a:xfrm>
          </p:grpSpPr>
          <p:sp>
            <p:nvSpPr>
              <p:cNvPr id="1215556" name="Freeform 68"/>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57" name="Freeform 69"/>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5558" name="Line 70"/>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15559" name="Freeform 71"/>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60" name="Line 72"/>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15561" name="Rectangle 73"/>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15" name="Group 74"/>
            <p:cNvGrpSpPr>
              <a:grpSpLocks/>
            </p:cNvGrpSpPr>
            <p:nvPr/>
          </p:nvGrpSpPr>
          <p:grpSpPr bwMode="auto">
            <a:xfrm>
              <a:off x="2880" y="1248"/>
              <a:ext cx="325" cy="289"/>
              <a:chOff x="2600" y="1509"/>
              <a:chExt cx="325" cy="289"/>
            </a:xfrm>
          </p:grpSpPr>
          <p:sp>
            <p:nvSpPr>
              <p:cNvPr id="1215563" name="Freeform 75"/>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64" name="Freeform 76"/>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5565" name="Rectangle 77"/>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6" name="Group 78"/>
            <p:cNvGrpSpPr>
              <a:grpSpLocks/>
            </p:cNvGrpSpPr>
            <p:nvPr/>
          </p:nvGrpSpPr>
          <p:grpSpPr bwMode="auto">
            <a:xfrm>
              <a:off x="3348" y="1248"/>
              <a:ext cx="284" cy="289"/>
              <a:chOff x="3068" y="1509"/>
              <a:chExt cx="284" cy="289"/>
            </a:xfrm>
          </p:grpSpPr>
          <p:sp>
            <p:nvSpPr>
              <p:cNvPr id="1215567" name="Freeform 79"/>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68" name="Freeform 80"/>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5569" name="Line 81"/>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15570" name="Line 82"/>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15571" name="Line 83"/>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15572" name="Line 84"/>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15573" name="Line 85"/>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15574" name="Line 86"/>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15575" name="Line 87"/>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15576" name="Line 88"/>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15577" name="Line 89"/>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7" name="Group 90"/>
          <p:cNvGrpSpPr>
            <a:grpSpLocks/>
          </p:cNvGrpSpPr>
          <p:nvPr/>
        </p:nvGrpSpPr>
        <p:grpSpPr bwMode="auto">
          <a:xfrm>
            <a:off x="4794251" y="3505200"/>
            <a:ext cx="4455583" cy="838200"/>
            <a:chOff x="1571" y="1152"/>
            <a:chExt cx="2105" cy="528"/>
          </a:xfrm>
        </p:grpSpPr>
        <p:grpSp>
          <p:nvGrpSpPr>
            <p:cNvPr id="18" name="Group 91"/>
            <p:cNvGrpSpPr>
              <a:grpSpLocks/>
            </p:cNvGrpSpPr>
            <p:nvPr/>
          </p:nvGrpSpPr>
          <p:grpSpPr bwMode="auto">
            <a:xfrm>
              <a:off x="2497" y="1152"/>
              <a:ext cx="213" cy="481"/>
              <a:chOff x="2217" y="1413"/>
              <a:chExt cx="213" cy="481"/>
            </a:xfrm>
          </p:grpSpPr>
          <p:sp>
            <p:nvSpPr>
              <p:cNvPr id="1215580" name="Freeform 92"/>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81" name="Rectangle 93"/>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9" name="Group 94"/>
            <p:cNvGrpSpPr>
              <a:grpSpLocks/>
            </p:cNvGrpSpPr>
            <p:nvPr/>
          </p:nvGrpSpPr>
          <p:grpSpPr bwMode="auto">
            <a:xfrm>
              <a:off x="1571" y="1248"/>
              <a:ext cx="340" cy="289"/>
              <a:chOff x="1291" y="1509"/>
              <a:chExt cx="340" cy="289"/>
            </a:xfrm>
          </p:grpSpPr>
          <p:sp>
            <p:nvSpPr>
              <p:cNvPr id="1215583" name="Rectangle 95"/>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20" name="Group 96"/>
              <p:cNvGrpSpPr>
                <a:grpSpLocks/>
              </p:cNvGrpSpPr>
              <p:nvPr/>
            </p:nvGrpSpPr>
            <p:grpSpPr bwMode="auto">
              <a:xfrm>
                <a:off x="1291" y="1509"/>
                <a:ext cx="340" cy="289"/>
                <a:chOff x="1291" y="1509"/>
                <a:chExt cx="340" cy="289"/>
              </a:xfrm>
            </p:grpSpPr>
            <p:sp>
              <p:nvSpPr>
                <p:cNvPr id="1215585" name="Freeform 97"/>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86" name="Freeform 98"/>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15587" name="Rectangle 99"/>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1" name="Group 100"/>
            <p:cNvGrpSpPr>
              <a:grpSpLocks/>
            </p:cNvGrpSpPr>
            <p:nvPr/>
          </p:nvGrpSpPr>
          <p:grpSpPr bwMode="auto">
            <a:xfrm>
              <a:off x="2031" y="1248"/>
              <a:ext cx="296" cy="289"/>
              <a:chOff x="1751" y="1509"/>
              <a:chExt cx="296" cy="289"/>
            </a:xfrm>
          </p:grpSpPr>
          <p:sp>
            <p:nvSpPr>
              <p:cNvPr id="1215589" name="Freeform 101"/>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90" name="Freeform 102"/>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5591" name="Line 103"/>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15592" name="Freeform 104"/>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93" name="Line 105"/>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15594" name="Rectangle 106"/>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22" name="Group 107"/>
            <p:cNvGrpSpPr>
              <a:grpSpLocks/>
            </p:cNvGrpSpPr>
            <p:nvPr/>
          </p:nvGrpSpPr>
          <p:grpSpPr bwMode="auto">
            <a:xfrm>
              <a:off x="2880" y="1248"/>
              <a:ext cx="325" cy="289"/>
              <a:chOff x="2600" y="1509"/>
              <a:chExt cx="325" cy="289"/>
            </a:xfrm>
          </p:grpSpPr>
          <p:sp>
            <p:nvSpPr>
              <p:cNvPr id="1215596" name="Freeform 108"/>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597" name="Freeform 109"/>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5598" name="Rectangle 110"/>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3" name="Group 111"/>
            <p:cNvGrpSpPr>
              <a:grpSpLocks/>
            </p:cNvGrpSpPr>
            <p:nvPr/>
          </p:nvGrpSpPr>
          <p:grpSpPr bwMode="auto">
            <a:xfrm>
              <a:off x="3348" y="1248"/>
              <a:ext cx="284" cy="289"/>
              <a:chOff x="3068" y="1509"/>
              <a:chExt cx="284" cy="289"/>
            </a:xfrm>
          </p:grpSpPr>
          <p:sp>
            <p:nvSpPr>
              <p:cNvPr id="1215600" name="Freeform 112"/>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601" name="Freeform 113"/>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5602" name="Line 114"/>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15603" name="Line 115"/>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15604" name="Line 116"/>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15605" name="Line 117"/>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15606" name="Line 118"/>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15607" name="Line 119"/>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15608" name="Line 120"/>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15609" name="Line 121"/>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15610" name="Line 122"/>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24" name="Group 123"/>
          <p:cNvGrpSpPr>
            <a:grpSpLocks/>
          </p:cNvGrpSpPr>
          <p:nvPr/>
        </p:nvGrpSpPr>
        <p:grpSpPr bwMode="auto">
          <a:xfrm>
            <a:off x="5708651" y="4343400"/>
            <a:ext cx="4455583" cy="838200"/>
            <a:chOff x="1571" y="1152"/>
            <a:chExt cx="2105" cy="528"/>
          </a:xfrm>
        </p:grpSpPr>
        <p:grpSp>
          <p:nvGrpSpPr>
            <p:cNvPr id="25" name="Group 124"/>
            <p:cNvGrpSpPr>
              <a:grpSpLocks/>
            </p:cNvGrpSpPr>
            <p:nvPr/>
          </p:nvGrpSpPr>
          <p:grpSpPr bwMode="auto">
            <a:xfrm>
              <a:off x="2497" y="1152"/>
              <a:ext cx="213" cy="481"/>
              <a:chOff x="2217" y="1413"/>
              <a:chExt cx="213" cy="481"/>
            </a:xfrm>
          </p:grpSpPr>
          <p:sp>
            <p:nvSpPr>
              <p:cNvPr id="1215613" name="Freeform 125"/>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614" name="Rectangle 126"/>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26" name="Group 127"/>
            <p:cNvGrpSpPr>
              <a:grpSpLocks/>
            </p:cNvGrpSpPr>
            <p:nvPr/>
          </p:nvGrpSpPr>
          <p:grpSpPr bwMode="auto">
            <a:xfrm>
              <a:off x="1571" y="1248"/>
              <a:ext cx="340" cy="289"/>
              <a:chOff x="1291" y="1509"/>
              <a:chExt cx="340" cy="289"/>
            </a:xfrm>
          </p:grpSpPr>
          <p:sp>
            <p:nvSpPr>
              <p:cNvPr id="1215616" name="Rectangle 128"/>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27" name="Group 129"/>
              <p:cNvGrpSpPr>
                <a:grpSpLocks/>
              </p:cNvGrpSpPr>
              <p:nvPr/>
            </p:nvGrpSpPr>
            <p:grpSpPr bwMode="auto">
              <a:xfrm>
                <a:off x="1291" y="1509"/>
                <a:ext cx="340" cy="289"/>
                <a:chOff x="1291" y="1509"/>
                <a:chExt cx="340" cy="289"/>
              </a:xfrm>
            </p:grpSpPr>
            <p:sp>
              <p:nvSpPr>
                <p:cNvPr id="1215618" name="Freeform 130"/>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619" name="Freeform 131"/>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15620" name="Rectangle 132"/>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8" name="Group 133"/>
            <p:cNvGrpSpPr>
              <a:grpSpLocks/>
            </p:cNvGrpSpPr>
            <p:nvPr/>
          </p:nvGrpSpPr>
          <p:grpSpPr bwMode="auto">
            <a:xfrm>
              <a:off x="2031" y="1248"/>
              <a:ext cx="296" cy="289"/>
              <a:chOff x="1751" y="1509"/>
              <a:chExt cx="296" cy="289"/>
            </a:xfrm>
          </p:grpSpPr>
          <p:sp>
            <p:nvSpPr>
              <p:cNvPr id="1215622" name="Freeform 134"/>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623" name="Freeform 135"/>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5624" name="Line 136"/>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15625" name="Freeform 137"/>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626" name="Line 138"/>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15627" name="Rectangle 139"/>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29" name="Group 140"/>
            <p:cNvGrpSpPr>
              <a:grpSpLocks/>
            </p:cNvGrpSpPr>
            <p:nvPr/>
          </p:nvGrpSpPr>
          <p:grpSpPr bwMode="auto">
            <a:xfrm>
              <a:off x="2880" y="1248"/>
              <a:ext cx="325" cy="289"/>
              <a:chOff x="2600" y="1509"/>
              <a:chExt cx="325" cy="289"/>
            </a:xfrm>
          </p:grpSpPr>
          <p:sp>
            <p:nvSpPr>
              <p:cNvPr id="1215629" name="Freeform 141"/>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630" name="Freeform 142"/>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5631" name="Rectangle 143"/>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30" name="Group 144"/>
            <p:cNvGrpSpPr>
              <a:grpSpLocks/>
            </p:cNvGrpSpPr>
            <p:nvPr/>
          </p:nvGrpSpPr>
          <p:grpSpPr bwMode="auto">
            <a:xfrm>
              <a:off x="3348" y="1248"/>
              <a:ext cx="284" cy="289"/>
              <a:chOff x="3068" y="1509"/>
              <a:chExt cx="284" cy="289"/>
            </a:xfrm>
          </p:grpSpPr>
          <p:sp>
            <p:nvSpPr>
              <p:cNvPr id="1215633" name="Freeform 145"/>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5634" name="Freeform 146"/>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5635" name="Line 147"/>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15636" name="Line 148"/>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15637" name="Line 149"/>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15638" name="Line 150"/>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15639" name="Line 151"/>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15640" name="Line 152"/>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15641" name="Line 153"/>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15642" name="Line 154"/>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15643" name="Line 155"/>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sp>
        <p:nvSpPr>
          <p:cNvPr id="1215677" name="Rectangle 189"/>
          <p:cNvSpPr>
            <a:spLocks noChangeArrowheads="1"/>
          </p:cNvSpPr>
          <p:nvPr/>
        </p:nvSpPr>
        <p:spPr bwMode="auto">
          <a:xfrm>
            <a:off x="8534400" y="1676400"/>
            <a:ext cx="3251200" cy="1320874"/>
          </a:xfrm>
          <a:prstGeom prst="rect">
            <a:avLst/>
          </a:prstGeom>
          <a:noFill/>
          <a:ln w="12700">
            <a:noFill/>
            <a:miter lim="800000"/>
            <a:headEnd/>
            <a:tailEnd/>
          </a:ln>
          <a:effectLst/>
        </p:spPr>
        <p:txBody>
          <a:bodyPr lIns="90488" tIns="44450" rIns="90488" bIns="44450">
            <a:spAutoFit/>
          </a:bodyPr>
          <a:lstStyle/>
          <a:p>
            <a:pPr algn="l"/>
            <a:r>
              <a:rPr lang="en-US" sz="2000" b="1" dirty="0">
                <a:solidFill>
                  <a:srgbClr val="FF0000"/>
                </a:solidFill>
              </a:rPr>
              <a:t>Fix register file access hazard by doing reads in the second half of the cycle and writes in the first half</a:t>
            </a:r>
          </a:p>
        </p:txBody>
      </p:sp>
      <p:sp>
        <p:nvSpPr>
          <p:cNvPr id="1215678" name="Rectangle 190"/>
          <p:cNvSpPr>
            <a:spLocks noChangeArrowheads="1"/>
          </p:cNvSpPr>
          <p:nvPr/>
        </p:nvSpPr>
        <p:spPr bwMode="auto">
          <a:xfrm>
            <a:off x="1303712" y="1905000"/>
            <a:ext cx="1657506"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add </a:t>
            </a:r>
            <a:r>
              <a:rPr lang="en-US" sz="2400" b="1" dirty="0" smtClean="0">
                <a:latin typeface="Courier New" pitchFamily="49" charset="0"/>
              </a:rPr>
              <a:t>$s1</a:t>
            </a:r>
            <a:r>
              <a:rPr lang="en-US" sz="2400" b="1" dirty="0">
                <a:solidFill>
                  <a:schemeClr val="tx1"/>
                </a:solidFill>
                <a:latin typeface="Courier New" pitchFamily="49" charset="0"/>
              </a:rPr>
              <a:t>,</a:t>
            </a:r>
          </a:p>
        </p:txBody>
      </p:sp>
      <p:sp>
        <p:nvSpPr>
          <p:cNvPr id="1215679" name="Rectangle 191"/>
          <p:cNvSpPr>
            <a:spLocks noChangeArrowheads="1"/>
          </p:cNvSpPr>
          <p:nvPr/>
        </p:nvSpPr>
        <p:spPr bwMode="auto">
          <a:xfrm>
            <a:off x="1296580" y="4462464"/>
            <a:ext cx="2394887"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add </a:t>
            </a:r>
            <a:r>
              <a:rPr lang="en-US" sz="2400" b="1" dirty="0" smtClean="0">
                <a:solidFill>
                  <a:schemeClr val="tx1"/>
                </a:solidFill>
                <a:latin typeface="Courier New" pitchFamily="49" charset="0"/>
              </a:rPr>
              <a:t>$s2,</a:t>
            </a:r>
            <a:r>
              <a:rPr lang="en-US" sz="2400" b="1" dirty="0" smtClean="0">
                <a:solidFill>
                  <a:srgbClr val="009900"/>
                </a:solidFill>
                <a:latin typeface="Courier New" pitchFamily="49" charset="0"/>
              </a:rPr>
              <a:t>$s1</a:t>
            </a:r>
            <a:r>
              <a:rPr lang="en-US" sz="2400" b="1" dirty="0">
                <a:solidFill>
                  <a:schemeClr val="tx1"/>
                </a:solidFill>
                <a:latin typeface="Courier New" pitchFamily="49" charset="0"/>
              </a:rPr>
              <a:t>,</a:t>
            </a:r>
          </a:p>
        </p:txBody>
      </p:sp>
      <p:grpSp>
        <p:nvGrpSpPr>
          <p:cNvPr id="31" name="Group 207"/>
          <p:cNvGrpSpPr>
            <a:grpSpLocks/>
          </p:cNvGrpSpPr>
          <p:nvPr/>
        </p:nvGrpSpPr>
        <p:grpSpPr bwMode="auto">
          <a:xfrm>
            <a:off x="6096000" y="5486400"/>
            <a:ext cx="1625600" cy="381000"/>
            <a:chOff x="2880" y="3552"/>
            <a:chExt cx="768" cy="240"/>
          </a:xfrm>
        </p:grpSpPr>
        <p:sp>
          <p:nvSpPr>
            <p:cNvPr id="1215684" name="Line 196"/>
            <p:cNvSpPr>
              <a:spLocks noChangeShapeType="1"/>
            </p:cNvSpPr>
            <p:nvPr/>
          </p:nvSpPr>
          <p:spPr bwMode="auto">
            <a:xfrm>
              <a:off x="3456" y="3552"/>
              <a:ext cx="0" cy="240"/>
            </a:xfrm>
            <a:prstGeom prst="line">
              <a:avLst/>
            </a:prstGeom>
            <a:noFill/>
            <a:ln w="12700">
              <a:solidFill>
                <a:schemeClr val="tx1"/>
              </a:solidFill>
              <a:round/>
              <a:headEnd/>
              <a:tailEnd type="triangle" w="med" len="med"/>
            </a:ln>
            <a:effectLst/>
          </p:spPr>
          <p:txBody>
            <a:bodyPr/>
            <a:lstStyle/>
            <a:p>
              <a:endParaRPr lang="en-US"/>
            </a:p>
          </p:txBody>
        </p:sp>
        <p:sp>
          <p:nvSpPr>
            <p:cNvPr id="1215686" name="Line 198"/>
            <p:cNvSpPr>
              <a:spLocks noChangeShapeType="1"/>
            </p:cNvSpPr>
            <p:nvPr/>
          </p:nvSpPr>
          <p:spPr bwMode="auto">
            <a:xfrm flipV="1">
              <a:off x="3264" y="3552"/>
              <a:ext cx="0" cy="240"/>
            </a:xfrm>
            <a:prstGeom prst="line">
              <a:avLst/>
            </a:prstGeom>
            <a:noFill/>
            <a:ln w="12700">
              <a:solidFill>
                <a:schemeClr val="tx1"/>
              </a:solidFill>
              <a:round/>
              <a:headEnd/>
              <a:tailEnd type="triangle" w="med" len="med"/>
            </a:ln>
            <a:effectLst/>
          </p:spPr>
          <p:txBody>
            <a:bodyPr/>
            <a:lstStyle/>
            <a:p>
              <a:endParaRPr lang="en-US"/>
            </a:p>
          </p:txBody>
        </p:sp>
        <p:sp>
          <p:nvSpPr>
            <p:cNvPr id="1215688" name="Line 200"/>
            <p:cNvSpPr>
              <a:spLocks noChangeShapeType="1"/>
            </p:cNvSpPr>
            <p:nvPr/>
          </p:nvSpPr>
          <p:spPr bwMode="auto">
            <a:xfrm>
              <a:off x="3456" y="3792"/>
              <a:ext cx="192" cy="0"/>
            </a:xfrm>
            <a:prstGeom prst="line">
              <a:avLst/>
            </a:prstGeom>
            <a:noFill/>
            <a:ln w="12700">
              <a:solidFill>
                <a:schemeClr val="tx1"/>
              </a:solidFill>
              <a:round/>
              <a:headEnd/>
              <a:tailEnd/>
            </a:ln>
            <a:effectLst/>
          </p:spPr>
          <p:txBody>
            <a:bodyPr/>
            <a:lstStyle/>
            <a:p>
              <a:endParaRPr lang="en-US"/>
            </a:p>
          </p:txBody>
        </p:sp>
        <p:sp>
          <p:nvSpPr>
            <p:cNvPr id="1215691" name="Line 203"/>
            <p:cNvSpPr>
              <a:spLocks noChangeShapeType="1"/>
            </p:cNvSpPr>
            <p:nvPr/>
          </p:nvSpPr>
          <p:spPr bwMode="auto">
            <a:xfrm>
              <a:off x="3264" y="3552"/>
              <a:ext cx="192" cy="0"/>
            </a:xfrm>
            <a:prstGeom prst="line">
              <a:avLst/>
            </a:prstGeom>
            <a:noFill/>
            <a:ln w="12700">
              <a:solidFill>
                <a:schemeClr val="tx1"/>
              </a:solidFill>
              <a:round/>
              <a:headEnd/>
              <a:tailEnd/>
            </a:ln>
            <a:effectLst/>
          </p:spPr>
          <p:txBody>
            <a:bodyPr/>
            <a:lstStyle/>
            <a:p>
              <a:endParaRPr lang="en-US"/>
            </a:p>
          </p:txBody>
        </p:sp>
        <p:sp>
          <p:nvSpPr>
            <p:cNvPr id="1215692" name="Line 204"/>
            <p:cNvSpPr>
              <a:spLocks noChangeShapeType="1"/>
            </p:cNvSpPr>
            <p:nvPr/>
          </p:nvSpPr>
          <p:spPr bwMode="auto">
            <a:xfrm>
              <a:off x="3072" y="3792"/>
              <a:ext cx="192" cy="0"/>
            </a:xfrm>
            <a:prstGeom prst="line">
              <a:avLst/>
            </a:prstGeom>
            <a:noFill/>
            <a:ln w="12700">
              <a:solidFill>
                <a:schemeClr val="tx1"/>
              </a:solidFill>
              <a:round/>
              <a:headEnd/>
              <a:tailEnd/>
            </a:ln>
            <a:effectLst/>
          </p:spPr>
          <p:txBody>
            <a:bodyPr/>
            <a:lstStyle/>
            <a:p>
              <a:endParaRPr lang="en-US"/>
            </a:p>
          </p:txBody>
        </p:sp>
        <p:sp>
          <p:nvSpPr>
            <p:cNvPr id="1215693" name="Line 205"/>
            <p:cNvSpPr>
              <a:spLocks noChangeShapeType="1"/>
            </p:cNvSpPr>
            <p:nvPr/>
          </p:nvSpPr>
          <p:spPr bwMode="auto">
            <a:xfrm>
              <a:off x="3072" y="3552"/>
              <a:ext cx="0" cy="240"/>
            </a:xfrm>
            <a:prstGeom prst="line">
              <a:avLst/>
            </a:prstGeom>
            <a:noFill/>
            <a:ln w="12700">
              <a:solidFill>
                <a:schemeClr val="tx1"/>
              </a:solidFill>
              <a:round/>
              <a:headEnd/>
              <a:tailEnd type="triangle" w="med" len="med"/>
            </a:ln>
            <a:effectLst/>
          </p:spPr>
          <p:txBody>
            <a:bodyPr/>
            <a:lstStyle/>
            <a:p>
              <a:endParaRPr lang="en-US"/>
            </a:p>
          </p:txBody>
        </p:sp>
        <p:sp>
          <p:nvSpPr>
            <p:cNvPr id="1215694" name="Line 206"/>
            <p:cNvSpPr>
              <a:spLocks noChangeShapeType="1"/>
            </p:cNvSpPr>
            <p:nvPr/>
          </p:nvSpPr>
          <p:spPr bwMode="auto">
            <a:xfrm>
              <a:off x="2880" y="3552"/>
              <a:ext cx="192" cy="0"/>
            </a:xfrm>
            <a:prstGeom prst="line">
              <a:avLst/>
            </a:prstGeom>
            <a:noFill/>
            <a:ln w="12700">
              <a:solidFill>
                <a:schemeClr val="tx1"/>
              </a:solidFill>
              <a:round/>
              <a:headEnd/>
              <a:tailEnd/>
            </a:ln>
            <a:effectLst/>
          </p:spPr>
          <p:txBody>
            <a:bodyPr/>
            <a:lstStyle/>
            <a:p>
              <a:endParaRPr lang="en-US"/>
            </a:p>
          </p:txBody>
        </p:sp>
      </p:grpSp>
      <p:sp>
        <p:nvSpPr>
          <p:cNvPr id="1215648" name="Slide Number Placeholder 1215647"/>
          <p:cNvSpPr>
            <a:spLocks noGrp="1"/>
          </p:cNvSpPr>
          <p:nvPr>
            <p:ph type="sldNum" sz="quarter" idx="12"/>
          </p:nvPr>
        </p:nvSpPr>
        <p:spPr/>
        <p:txBody>
          <a:bodyPr/>
          <a:lstStyle/>
          <a:p>
            <a:fld id="{CB65DC77-F180-4F46-9AB4-E848A677D315}" type="slidenum">
              <a:rPr lang="ar-EG" smtClean="0"/>
              <a:t>22</a:t>
            </a:fld>
            <a:endParaRPr lang="ar-EG"/>
          </a:p>
        </p:txBody>
      </p:sp>
    </p:spTree>
    <p:extLst>
      <p:ext uri="{BB962C8B-B14F-4D97-AF65-F5344CB8AC3E}">
        <p14:creationId xmlns:p14="http://schemas.microsoft.com/office/powerpoint/2010/main" val="1097141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1567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6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924800" y="2332038"/>
            <a:ext cx="1219200" cy="3352800"/>
            <a:chOff x="3648" y="1440"/>
            <a:chExt cx="576" cy="2112"/>
          </a:xfrm>
        </p:grpSpPr>
        <p:sp>
          <p:nvSpPr>
            <p:cNvPr id="1227779" name="Rectangle 3"/>
            <p:cNvSpPr>
              <a:spLocks noChangeArrowheads="1"/>
            </p:cNvSpPr>
            <p:nvPr/>
          </p:nvSpPr>
          <p:spPr bwMode="auto">
            <a:xfrm>
              <a:off x="4080" y="3264"/>
              <a:ext cx="144" cy="288"/>
            </a:xfrm>
            <a:prstGeom prst="rect">
              <a:avLst/>
            </a:prstGeom>
            <a:solidFill>
              <a:srgbClr val="009900"/>
            </a:solidFill>
            <a:ln w="12700">
              <a:solidFill>
                <a:srgbClr val="009900"/>
              </a:solidFill>
              <a:miter lim="800000"/>
              <a:headEnd/>
              <a:tailEnd/>
            </a:ln>
            <a:effectLst/>
          </p:spPr>
          <p:txBody>
            <a:bodyPr wrap="none" anchor="ctr"/>
            <a:lstStyle/>
            <a:p>
              <a:endParaRPr lang="en-US"/>
            </a:p>
          </p:txBody>
        </p:sp>
        <p:sp>
          <p:nvSpPr>
            <p:cNvPr id="1227780" name="Rectangle 4"/>
            <p:cNvSpPr>
              <a:spLocks noChangeArrowheads="1"/>
            </p:cNvSpPr>
            <p:nvPr/>
          </p:nvSpPr>
          <p:spPr bwMode="auto">
            <a:xfrm>
              <a:off x="3648" y="2736"/>
              <a:ext cx="144" cy="288"/>
            </a:xfrm>
            <a:prstGeom prst="rect">
              <a:avLst/>
            </a:prstGeom>
            <a:solidFill>
              <a:srgbClr val="009900"/>
            </a:solidFill>
            <a:ln w="12700">
              <a:solidFill>
                <a:srgbClr val="009900"/>
              </a:solidFill>
              <a:miter lim="800000"/>
              <a:headEnd/>
              <a:tailEnd/>
            </a:ln>
            <a:effectLst/>
          </p:spPr>
          <p:txBody>
            <a:bodyPr wrap="none" anchor="ctr"/>
            <a:lstStyle/>
            <a:p>
              <a:endParaRPr lang="en-US"/>
            </a:p>
          </p:txBody>
        </p:sp>
        <p:sp>
          <p:nvSpPr>
            <p:cNvPr id="1227781" name="Line 5"/>
            <p:cNvSpPr>
              <a:spLocks noChangeShapeType="1"/>
            </p:cNvSpPr>
            <p:nvPr/>
          </p:nvSpPr>
          <p:spPr bwMode="auto">
            <a:xfrm>
              <a:off x="3648" y="1440"/>
              <a:ext cx="0" cy="1296"/>
            </a:xfrm>
            <a:prstGeom prst="line">
              <a:avLst/>
            </a:prstGeom>
            <a:noFill/>
            <a:ln w="28575">
              <a:solidFill>
                <a:srgbClr val="009900"/>
              </a:solidFill>
              <a:round/>
              <a:headEnd/>
              <a:tailEnd type="triangle" w="med" len="med"/>
            </a:ln>
            <a:effectLst/>
          </p:spPr>
          <p:txBody>
            <a:bodyPr/>
            <a:lstStyle/>
            <a:p>
              <a:endParaRPr lang="en-US"/>
            </a:p>
          </p:txBody>
        </p:sp>
        <p:sp>
          <p:nvSpPr>
            <p:cNvPr id="1227782" name="Line 6"/>
            <p:cNvSpPr>
              <a:spLocks noChangeShapeType="1"/>
            </p:cNvSpPr>
            <p:nvPr/>
          </p:nvSpPr>
          <p:spPr bwMode="auto">
            <a:xfrm>
              <a:off x="3648" y="1440"/>
              <a:ext cx="432" cy="1824"/>
            </a:xfrm>
            <a:prstGeom prst="line">
              <a:avLst/>
            </a:prstGeom>
            <a:noFill/>
            <a:ln w="28575">
              <a:solidFill>
                <a:srgbClr val="009900"/>
              </a:solidFill>
              <a:round/>
              <a:headEnd/>
              <a:tailEnd type="triangle" w="med" len="med"/>
            </a:ln>
            <a:effectLst/>
          </p:spPr>
          <p:txBody>
            <a:bodyPr/>
            <a:lstStyle/>
            <a:p>
              <a:endParaRPr lang="en-US"/>
            </a:p>
          </p:txBody>
        </p:sp>
      </p:grpSp>
      <p:grpSp>
        <p:nvGrpSpPr>
          <p:cNvPr id="3" name="Group 7"/>
          <p:cNvGrpSpPr>
            <a:grpSpLocks/>
          </p:cNvGrpSpPr>
          <p:nvPr/>
        </p:nvGrpSpPr>
        <p:grpSpPr bwMode="auto">
          <a:xfrm>
            <a:off x="6096000" y="1874838"/>
            <a:ext cx="1828800" cy="2133600"/>
            <a:chOff x="2784" y="1152"/>
            <a:chExt cx="864" cy="1344"/>
          </a:xfrm>
        </p:grpSpPr>
        <p:sp>
          <p:nvSpPr>
            <p:cNvPr id="1227784" name="Rectangle 8"/>
            <p:cNvSpPr>
              <a:spLocks noChangeArrowheads="1"/>
            </p:cNvSpPr>
            <p:nvPr/>
          </p:nvSpPr>
          <p:spPr bwMode="auto">
            <a:xfrm>
              <a:off x="3216" y="2208"/>
              <a:ext cx="144" cy="28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27785" name="Rectangle 9"/>
            <p:cNvSpPr>
              <a:spLocks noChangeArrowheads="1"/>
            </p:cNvSpPr>
            <p:nvPr/>
          </p:nvSpPr>
          <p:spPr bwMode="auto">
            <a:xfrm>
              <a:off x="2784" y="1680"/>
              <a:ext cx="144" cy="28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27786" name="Rectangle 10"/>
            <p:cNvSpPr>
              <a:spLocks noChangeArrowheads="1"/>
            </p:cNvSpPr>
            <p:nvPr/>
          </p:nvSpPr>
          <p:spPr bwMode="auto">
            <a:xfrm>
              <a:off x="3504" y="1152"/>
              <a:ext cx="144" cy="28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27787" name="Line 11"/>
            <p:cNvSpPr>
              <a:spLocks noChangeShapeType="1"/>
            </p:cNvSpPr>
            <p:nvPr/>
          </p:nvSpPr>
          <p:spPr bwMode="auto">
            <a:xfrm flipH="1">
              <a:off x="2832" y="1440"/>
              <a:ext cx="816" cy="240"/>
            </a:xfrm>
            <a:prstGeom prst="line">
              <a:avLst/>
            </a:prstGeom>
            <a:noFill/>
            <a:ln w="28575">
              <a:solidFill>
                <a:schemeClr val="accent1"/>
              </a:solidFill>
              <a:round/>
              <a:headEnd/>
              <a:tailEnd type="triangle" w="med" len="med"/>
            </a:ln>
            <a:effectLst/>
          </p:spPr>
          <p:txBody>
            <a:bodyPr/>
            <a:lstStyle/>
            <a:p>
              <a:endParaRPr lang="en-US"/>
            </a:p>
          </p:txBody>
        </p:sp>
        <p:sp>
          <p:nvSpPr>
            <p:cNvPr id="1227788" name="Line 12"/>
            <p:cNvSpPr>
              <a:spLocks noChangeShapeType="1"/>
            </p:cNvSpPr>
            <p:nvPr/>
          </p:nvSpPr>
          <p:spPr bwMode="auto">
            <a:xfrm flipH="1">
              <a:off x="3216" y="1440"/>
              <a:ext cx="432" cy="768"/>
            </a:xfrm>
            <a:prstGeom prst="line">
              <a:avLst/>
            </a:prstGeom>
            <a:noFill/>
            <a:ln w="28575">
              <a:solidFill>
                <a:schemeClr val="accent1"/>
              </a:solidFill>
              <a:round/>
              <a:headEnd/>
              <a:tailEnd type="triangle" w="med" len="med"/>
            </a:ln>
            <a:effectLst/>
          </p:spPr>
          <p:txBody>
            <a:bodyPr/>
            <a:lstStyle/>
            <a:p>
              <a:endParaRPr lang="en-US"/>
            </a:p>
          </p:txBody>
        </p:sp>
      </p:grpSp>
      <p:sp>
        <p:nvSpPr>
          <p:cNvPr id="1227789" name="Rectangle 13"/>
          <p:cNvSpPr>
            <a:spLocks noGrp="1" noChangeArrowheads="1"/>
          </p:cNvSpPr>
          <p:nvPr>
            <p:ph type="title"/>
          </p:nvPr>
        </p:nvSpPr>
        <p:spPr>
          <a:xfrm>
            <a:off x="1224493" y="495300"/>
            <a:ext cx="9717616" cy="422275"/>
          </a:xfrm>
          <a:noFill/>
          <a:ln/>
        </p:spPr>
        <p:txBody>
          <a:bodyPr wrap="none">
            <a:normAutofit fontScale="90000"/>
          </a:bodyPr>
          <a:lstStyle/>
          <a:p>
            <a:r>
              <a:rPr lang="en-US" b="1" dirty="0"/>
              <a:t>Register Usage Can Cause Data Hazards</a:t>
            </a:r>
          </a:p>
        </p:txBody>
      </p:sp>
      <p:sp>
        <p:nvSpPr>
          <p:cNvPr id="1227791" name="Line 15"/>
          <p:cNvSpPr>
            <a:spLocks noChangeShapeType="1"/>
          </p:cNvSpPr>
          <p:nvPr/>
        </p:nvSpPr>
        <p:spPr bwMode="auto">
          <a:xfrm>
            <a:off x="3048000" y="1346200"/>
            <a:ext cx="8415867"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1227796" name="Line 20"/>
          <p:cNvSpPr>
            <a:spLocks noChangeShapeType="1"/>
          </p:cNvSpPr>
          <p:nvPr/>
        </p:nvSpPr>
        <p:spPr bwMode="auto">
          <a:xfrm>
            <a:off x="4622800" y="14732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27797" name="Line 21"/>
          <p:cNvSpPr>
            <a:spLocks noChangeShapeType="1"/>
          </p:cNvSpPr>
          <p:nvPr/>
        </p:nvSpPr>
        <p:spPr bwMode="auto">
          <a:xfrm>
            <a:off x="5537200" y="14732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27798" name="Line 22"/>
          <p:cNvSpPr>
            <a:spLocks noChangeShapeType="1"/>
          </p:cNvSpPr>
          <p:nvPr/>
        </p:nvSpPr>
        <p:spPr bwMode="auto">
          <a:xfrm>
            <a:off x="6451600" y="14732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27799" name="Line 23"/>
          <p:cNvSpPr>
            <a:spLocks noChangeShapeType="1"/>
          </p:cNvSpPr>
          <p:nvPr/>
        </p:nvSpPr>
        <p:spPr bwMode="auto">
          <a:xfrm>
            <a:off x="7366000" y="14732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27800" name="Line 24"/>
          <p:cNvSpPr>
            <a:spLocks noChangeShapeType="1"/>
          </p:cNvSpPr>
          <p:nvPr/>
        </p:nvSpPr>
        <p:spPr bwMode="auto">
          <a:xfrm>
            <a:off x="8280400" y="14732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27801" name="Line 25"/>
          <p:cNvSpPr>
            <a:spLocks noChangeShapeType="1"/>
          </p:cNvSpPr>
          <p:nvPr/>
        </p:nvSpPr>
        <p:spPr bwMode="auto">
          <a:xfrm>
            <a:off x="9194800" y="14732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27802" name="Line 26"/>
          <p:cNvSpPr>
            <a:spLocks noChangeShapeType="1"/>
          </p:cNvSpPr>
          <p:nvPr/>
        </p:nvSpPr>
        <p:spPr bwMode="auto">
          <a:xfrm>
            <a:off x="10109200" y="14732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27803" name="Line 27"/>
          <p:cNvSpPr>
            <a:spLocks noChangeShapeType="1"/>
          </p:cNvSpPr>
          <p:nvPr/>
        </p:nvSpPr>
        <p:spPr bwMode="auto">
          <a:xfrm>
            <a:off x="11023600" y="1473200"/>
            <a:ext cx="0" cy="4470400"/>
          </a:xfrm>
          <a:prstGeom prst="line">
            <a:avLst/>
          </a:prstGeom>
          <a:noFill/>
          <a:ln w="25400">
            <a:solidFill>
              <a:schemeClr val="tx1"/>
            </a:solidFill>
            <a:prstDash val="sysDot"/>
            <a:round/>
            <a:headEnd/>
            <a:tailEnd/>
          </a:ln>
          <a:effectLst/>
        </p:spPr>
        <p:txBody>
          <a:bodyPr wrap="none" anchor="ctr"/>
          <a:lstStyle/>
          <a:p>
            <a:endParaRPr lang="en-US"/>
          </a:p>
        </p:txBody>
      </p:sp>
      <p:grpSp>
        <p:nvGrpSpPr>
          <p:cNvPr id="4" name="Group 30"/>
          <p:cNvGrpSpPr>
            <a:grpSpLocks/>
          </p:cNvGrpSpPr>
          <p:nvPr/>
        </p:nvGrpSpPr>
        <p:grpSpPr bwMode="auto">
          <a:xfrm>
            <a:off x="3879851" y="1722438"/>
            <a:ext cx="4455583" cy="838200"/>
            <a:chOff x="1571" y="1152"/>
            <a:chExt cx="2105" cy="528"/>
          </a:xfrm>
        </p:grpSpPr>
        <p:grpSp>
          <p:nvGrpSpPr>
            <p:cNvPr id="5" name="Group 31"/>
            <p:cNvGrpSpPr>
              <a:grpSpLocks/>
            </p:cNvGrpSpPr>
            <p:nvPr/>
          </p:nvGrpSpPr>
          <p:grpSpPr bwMode="auto">
            <a:xfrm>
              <a:off x="2497" y="1152"/>
              <a:ext cx="213" cy="481"/>
              <a:chOff x="2217" y="1413"/>
              <a:chExt cx="213" cy="481"/>
            </a:xfrm>
          </p:grpSpPr>
          <p:sp>
            <p:nvSpPr>
              <p:cNvPr id="1227808" name="Freeform 32"/>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09" name="Rectangle 33"/>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6" name="Group 34"/>
            <p:cNvGrpSpPr>
              <a:grpSpLocks/>
            </p:cNvGrpSpPr>
            <p:nvPr/>
          </p:nvGrpSpPr>
          <p:grpSpPr bwMode="auto">
            <a:xfrm>
              <a:off x="1571" y="1248"/>
              <a:ext cx="340" cy="289"/>
              <a:chOff x="1291" y="1509"/>
              <a:chExt cx="340" cy="289"/>
            </a:xfrm>
          </p:grpSpPr>
          <p:sp>
            <p:nvSpPr>
              <p:cNvPr id="1227811" name="Rectangle 35"/>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7" name="Group 36"/>
              <p:cNvGrpSpPr>
                <a:grpSpLocks/>
              </p:cNvGrpSpPr>
              <p:nvPr/>
            </p:nvGrpSpPr>
            <p:grpSpPr bwMode="auto">
              <a:xfrm>
                <a:off x="1291" y="1509"/>
                <a:ext cx="340" cy="289"/>
                <a:chOff x="1291" y="1509"/>
                <a:chExt cx="340" cy="289"/>
              </a:xfrm>
            </p:grpSpPr>
            <p:sp>
              <p:nvSpPr>
                <p:cNvPr id="1227813" name="Freeform 37"/>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14" name="Freeform 38"/>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27815" name="Rectangle 39"/>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8" name="Group 40"/>
            <p:cNvGrpSpPr>
              <a:grpSpLocks/>
            </p:cNvGrpSpPr>
            <p:nvPr/>
          </p:nvGrpSpPr>
          <p:grpSpPr bwMode="auto">
            <a:xfrm>
              <a:off x="2031" y="1248"/>
              <a:ext cx="296" cy="289"/>
              <a:chOff x="1751" y="1509"/>
              <a:chExt cx="296" cy="289"/>
            </a:xfrm>
          </p:grpSpPr>
          <p:sp>
            <p:nvSpPr>
              <p:cNvPr id="1227817" name="Freeform 41"/>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18" name="Freeform 42"/>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819" name="Line 43"/>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27820" name="Freeform 44"/>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21" name="Line 45"/>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27822" name="Rectangle 46"/>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9" name="Group 47"/>
            <p:cNvGrpSpPr>
              <a:grpSpLocks/>
            </p:cNvGrpSpPr>
            <p:nvPr/>
          </p:nvGrpSpPr>
          <p:grpSpPr bwMode="auto">
            <a:xfrm>
              <a:off x="2880" y="1248"/>
              <a:ext cx="325" cy="289"/>
              <a:chOff x="2600" y="1509"/>
              <a:chExt cx="325" cy="289"/>
            </a:xfrm>
          </p:grpSpPr>
          <p:sp>
            <p:nvSpPr>
              <p:cNvPr id="1227824" name="Freeform 48"/>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25" name="Freeform 49"/>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826" name="Rectangle 50"/>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0" name="Group 51"/>
            <p:cNvGrpSpPr>
              <a:grpSpLocks/>
            </p:cNvGrpSpPr>
            <p:nvPr/>
          </p:nvGrpSpPr>
          <p:grpSpPr bwMode="auto">
            <a:xfrm>
              <a:off x="3348" y="1248"/>
              <a:ext cx="284" cy="289"/>
              <a:chOff x="3068" y="1509"/>
              <a:chExt cx="284" cy="289"/>
            </a:xfrm>
          </p:grpSpPr>
          <p:sp>
            <p:nvSpPr>
              <p:cNvPr id="1227828" name="Freeform 52"/>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29" name="Freeform 53"/>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830" name="Line 54"/>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27831" name="Line 55"/>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27832" name="Line 56"/>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27833" name="Line 57"/>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27834" name="Line 58"/>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27835" name="Line 59"/>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27836" name="Line 60"/>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27837" name="Line 61"/>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27838" name="Line 62"/>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1" name="Group 63"/>
          <p:cNvGrpSpPr>
            <a:grpSpLocks/>
          </p:cNvGrpSpPr>
          <p:nvPr/>
        </p:nvGrpSpPr>
        <p:grpSpPr bwMode="auto">
          <a:xfrm>
            <a:off x="4794251" y="2560638"/>
            <a:ext cx="4455583" cy="838200"/>
            <a:chOff x="1571" y="1152"/>
            <a:chExt cx="2105" cy="528"/>
          </a:xfrm>
        </p:grpSpPr>
        <p:grpSp>
          <p:nvGrpSpPr>
            <p:cNvPr id="12" name="Group 64"/>
            <p:cNvGrpSpPr>
              <a:grpSpLocks/>
            </p:cNvGrpSpPr>
            <p:nvPr/>
          </p:nvGrpSpPr>
          <p:grpSpPr bwMode="auto">
            <a:xfrm>
              <a:off x="2497" y="1152"/>
              <a:ext cx="213" cy="481"/>
              <a:chOff x="2217" y="1413"/>
              <a:chExt cx="213" cy="481"/>
            </a:xfrm>
          </p:grpSpPr>
          <p:sp>
            <p:nvSpPr>
              <p:cNvPr id="1227841" name="Freeform 65"/>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42" name="Rectangle 66"/>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3" name="Group 67"/>
            <p:cNvGrpSpPr>
              <a:grpSpLocks/>
            </p:cNvGrpSpPr>
            <p:nvPr/>
          </p:nvGrpSpPr>
          <p:grpSpPr bwMode="auto">
            <a:xfrm>
              <a:off x="1571" y="1248"/>
              <a:ext cx="340" cy="289"/>
              <a:chOff x="1291" y="1509"/>
              <a:chExt cx="340" cy="289"/>
            </a:xfrm>
          </p:grpSpPr>
          <p:sp>
            <p:nvSpPr>
              <p:cNvPr id="1227844" name="Rectangle 68"/>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14" name="Group 69"/>
              <p:cNvGrpSpPr>
                <a:grpSpLocks/>
              </p:cNvGrpSpPr>
              <p:nvPr/>
            </p:nvGrpSpPr>
            <p:grpSpPr bwMode="auto">
              <a:xfrm>
                <a:off x="1291" y="1509"/>
                <a:ext cx="340" cy="289"/>
                <a:chOff x="1291" y="1509"/>
                <a:chExt cx="340" cy="289"/>
              </a:xfrm>
            </p:grpSpPr>
            <p:sp>
              <p:nvSpPr>
                <p:cNvPr id="1227846" name="Freeform 70"/>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47" name="Freeform 71"/>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27848" name="Rectangle 72"/>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5" name="Group 73"/>
            <p:cNvGrpSpPr>
              <a:grpSpLocks/>
            </p:cNvGrpSpPr>
            <p:nvPr/>
          </p:nvGrpSpPr>
          <p:grpSpPr bwMode="auto">
            <a:xfrm>
              <a:off x="2031" y="1248"/>
              <a:ext cx="296" cy="289"/>
              <a:chOff x="1751" y="1509"/>
              <a:chExt cx="296" cy="289"/>
            </a:xfrm>
          </p:grpSpPr>
          <p:sp>
            <p:nvSpPr>
              <p:cNvPr id="1227850" name="Freeform 74"/>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51" name="Freeform 75"/>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852" name="Line 76"/>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27853" name="Freeform 77"/>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54" name="Line 78"/>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27855" name="Rectangle 79"/>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16" name="Group 80"/>
            <p:cNvGrpSpPr>
              <a:grpSpLocks/>
            </p:cNvGrpSpPr>
            <p:nvPr/>
          </p:nvGrpSpPr>
          <p:grpSpPr bwMode="auto">
            <a:xfrm>
              <a:off x="2880" y="1248"/>
              <a:ext cx="325" cy="289"/>
              <a:chOff x="2600" y="1509"/>
              <a:chExt cx="325" cy="289"/>
            </a:xfrm>
          </p:grpSpPr>
          <p:sp>
            <p:nvSpPr>
              <p:cNvPr id="1227857" name="Freeform 81"/>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58" name="Freeform 82"/>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859" name="Rectangle 83"/>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7" name="Group 84"/>
            <p:cNvGrpSpPr>
              <a:grpSpLocks/>
            </p:cNvGrpSpPr>
            <p:nvPr/>
          </p:nvGrpSpPr>
          <p:grpSpPr bwMode="auto">
            <a:xfrm>
              <a:off x="3348" y="1248"/>
              <a:ext cx="284" cy="289"/>
              <a:chOff x="3068" y="1509"/>
              <a:chExt cx="284" cy="289"/>
            </a:xfrm>
          </p:grpSpPr>
          <p:sp>
            <p:nvSpPr>
              <p:cNvPr id="1227861" name="Freeform 85"/>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62" name="Freeform 86"/>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863" name="Line 87"/>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27864" name="Line 88"/>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27865" name="Line 89"/>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27866" name="Line 90"/>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27867" name="Line 91"/>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27868" name="Line 92"/>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27869" name="Line 93"/>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27870" name="Line 94"/>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27871" name="Line 95"/>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8" name="Group 96"/>
          <p:cNvGrpSpPr>
            <a:grpSpLocks/>
          </p:cNvGrpSpPr>
          <p:nvPr/>
        </p:nvGrpSpPr>
        <p:grpSpPr bwMode="auto">
          <a:xfrm>
            <a:off x="5708651" y="3398838"/>
            <a:ext cx="4455583" cy="838200"/>
            <a:chOff x="1571" y="1152"/>
            <a:chExt cx="2105" cy="528"/>
          </a:xfrm>
        </p:grpSpPr>
        <p:grpSp>
          <p:nvGrpSpPr>
            <p:cNvPr id="19" name="Group 97"/>
            <p:cNvGrpSpPr>
              <a:grpSpLocks/>
            </p:cNvGrpSpPr>
            <p:nvPr/>
          </p:nvGrpSpPr>
          <p:grpSpPr bwMode="auto">
            <a:xfrm>
              <a:off x="2497" y="1152"/>
              <a:ext cx="213" cy="481"/>
              <a:chOff x="2217" y="1413"/>
              <a:chExt cx="213" cy="481"/>
            </a:xfrm>
          </p:grpSpPr>
          <p:sp>
            <p:nvSpPr>
              <p:cNvPr id="1227874" name="Freeform 98"/>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75" name="Rectangle 99"/>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20" name="Group 100"/>
            <p:cNvGrpSpPr>
              <a:grpSpLocks/>
            </p:cNvGrpSpPr>
            <p:nvPr/>
          </p:nvGrpSpPr>
          <p:grpSpPr bwMode="auto">
            <a:xfrm>
              <a:off x="1571" y="1248"/>
              <a:ext cx="340" cy="289"/>
              <a:chOff x="1291" y="1509"/>
              <a:chExt cx="340" cy="289"/>
            </a:xfrm>
          </p:grpSpPr>
          <p:sp>
            <p:nvSpPr>
              <p:cNvPr id="1227877" name="Rectangle 101"/>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21" name="Group 102"/>
              <p:cNvGrpSpPr>
                <a:grpSpLocks/>
              </p:cNvGrpSpPr>
              <p:nvPr/>
            </p:nvGrpSpPr>
            <p:grpSpPr bwMode="auto">
              <a:xfrm>
                <a:off x="1291" y="1509"/>
                <a:ext cx="340" cy="289"/>
                <a:chOff x="1291" y="1509"/>
                <a:chExt cx="340" cy="289"/>
              </a:xfrm>
            </p:grpSpPr>
            <p:sp>
              <p:nvSpPr>
                <p:cNvPr id="1227879" name="Freeform 103"/>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80" name="Freeform 104"/>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27881" name="Rectangle 105"/>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2" name="Group 106"/>
            <p:cNvGrpSpPr>
              <a:grpSpLocks/>
            </p:cNvGrpSpPr>
            <p:nvPr/>
          </p:nvGrpSpPr>
          <p:grpSpPr bwMode="auto">
            <a:xfrm>
              <a:off x="2031" y="1248"/>
              <a:ext cx="296" cy="289"/>
              <a:chOff x="1751" y="1509"/>
              <a:chExt cx="296" cy="289"/>
            </a:xfrm>
          </p:grpSpPr>
          <p:sp>
            <p:nvSpPr>
              <p:cNvPr id="1227883" name="Freeform 107"/>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84" name="Freeform 108"/>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885" name="Line 109"/>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27886" name="Freeform 110"/>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87" name="Line 111"/>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27888" name="Rectangle 112"/>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23" name="Group 113"/>
            <p:cNvGrpSpPr>
              <a:grpSpLocks/>
            </p:cNvGrpSpPr>
            <p:nvPr/>
          </p:nvGrpSpPr>
          <p:grpSpPr bwMode="auto">
            <a:xfrm>
              <a:off x="2880" y="1248"/>
              <a:ext cx="325" cy="289"/>
              <a:chOff x="2600" y="1509"/>
              <a:chExt cx="325" cy="289"/>
            </a:xfrm>
          </p:grpSpPr>
          <p:sp>
            <p:nvSpPr>
              <p:cNvPr id="1227890" name="Freeform 114"/>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91" name="Freeform 115"/>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892" name="Rectangle 116"/>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4" name="Group 117"/>
            <p:cNvGrpSpPr>
              <a:grpSpLocks/>
            </p:cNvGrpSpPr>
            <p:nvPr/>
          </p:nvGrpSpPr>
          <p:grpSpPr bwMode="auto">
            <a:xfrm>
              <a:off x="3348" y="1248"/>
              <a:ext cx="284" cy="289"/>
              <a:chOff x="3068" y="1509"/>
              <a:chExt cx="284" cy="289"/>
            </a:xfrm>
          </p:grpSpPr>
          <p:sp>
            <p:nvSpPr>
              <p:cNvPr id="1227894" name="Freeform 118"/>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895" name="Freeform 119"/>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896" name="Line 120"/>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27897" name="Line 121"/>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27898" name="Line 122"/>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27899" name="Line 123"/>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27900" name="Line 124"/>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27901" name="Line 125"/>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27902" name="Line 126"/>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27903" name="Line 127"/>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27904" name="Line 128"/>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25" name="Group 129"/>
          <p:cNvGrpSpPr>
            <a:grpSpLocks/>
          </p:cNvGrpSpPr>
          <p:nvPr/>
        </p:nvGrpSpPr>
        <p:grpSpPr bwMode="auto">
          <a:xfrm>
            <a:off x="6623051" y="4237038"/>
            <a:ext cx="4455583" cy="838200"/>
            <a:chOff x="1571" y="1152"/>
            <a:chExt cx="2105" cy="528"/>
          </a:xfrm>
        </p:grpSpPr>
        <p:grpSp>
          <p:nvGrpSpPr>
            <p:cNvPr id="26" name="Group 130"/>
            <p:cNvGrpSpPr>
              <a:grpSpLocks/>
            </p:cNvGrpSpPr>
            <p:nvPr/>
          </p:nvGrpSpPr>
          <p:grpSpPr bwMode="auto">
            <a:xfrm>
              <a:off x="2497" y="1152"/>
              <a:ext cx="213" cy="481"/>
              <a:chOff x="2217" y="1413"/>
              <a:chExt cx="213" cy="481"/>
            </a:xfrm>
          </p:grpSpPr>
          <p:sp>
            <p:nvSpPr>
              <p:cNvPr id="1227907" name="Freeform 131"/>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908" name="Rectangle 132"/>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27" name="Group 133"/>
            <p:cNvGrpSpPr>
              <a:grpSpLocks/>
            </p:cNvGrpSpPr>
            <p:nvPr/>
          </p:nvGrpSpPr>
          <p:grpSpPr bwMode="auto">
            <a:xfrm>
              <a:off x="1571" y="1248"/>
              <a:ext cx="340" cy="289"/>
              <a:chOff x="1291" y="1509"/>
              <a:chExt cx="340" cy="289"/>
            </a:xfrm>
          </p:grpSpPr>
          <p:sp>
            <p:nvSpPr>
              <p:cNvPr id="1227910" name="Rectangle 134"/>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28" name="Group 135"/>
              <p:cNvGrpSpPr>
                <a:grpSpLocks/>
              </p:cNvGrpSpPr>
              <p:nvPr/>
            </p:nvGrpSpPr>
            <p:grpSpPr bwMode="auto">
              <a:xfrm>
                <a:off x="1291" y="1509"/>
                <a:ext cx="340" cy="289"/>
                <a:chOff x="1291" y="1509"/>
                <a:chExt cx="340" cy="289"/>
              </a:xfrm>
            </p:grpSpPr>
            <p:sp>
              <p:nvSpPr>
                <p:cNvPr id="1227912" name="Freeform 136"/>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913" name="Freeform 137"/>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27914" name="Rectangle 138"/>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9" name="Group 139"/>
            <p:cNvGrpSpPr>
              <a:grpSpLocks/>
            </p:cNvGrpSpPr>
            <p:nvPr/>
          </p:nvGrpSpPr>
          <p:grpSpPr bwMode="auto">
            <a:xfrm>
              <a:off x="2031" y="1248"/>
              <a:ext cx="296" cy="289"/>
              <a:chOff x="1751" y="1509"/>
              <a:chExt cx="296" cy="289"/>
            </a:xfrm>
          </p:grpSpPr>
          <p:sp>
            <p:nvSpPr>
              <p:cNvPr id="1227916" name="Freeform 140"/>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917" name="Freeform 141"/>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918" name="Line 142"/>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27919" name="Freeform 143"/>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920" name="Line 144"/>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27921" name="Rectangle 145"/>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30" name="Group 146"/>
            <p:cNvGrpSpPr>
              <a:grpSpLocks/>
            </p:cNvGrpSpPr>
            <p:nvPr/>
          </p:nvGrpSpPr>
          <p:grpSpPr bwMode="auto">
            <a:xfrm>
              <a:off x="2880" y="1248"/>
              <a:ext cx="325" cy="289"/>
              <a:chOff x="2600" y="1509"/>
              <a:chExt cx="325" cy="289"/>
            </a:xfrm>
          </p:grpSpPr>
          <p:sp>
            <p:nvSpPr>
              <p:cNvPr id="1227923" name="Freeform 147"/>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924" name="Freeform 148"/>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925" name="Rectangle 149"/>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31" name="Group 150"/>
            <p:cNvGrpSpPr>
              <a:grpSpLocks/>
            </p:cNvGrpSpPr>
            <p:nvPr/>
          </p:nvGrpSpPr>
          <p:grpSpPr bwMode="auto">
            <a:xfrm>
              <a:off x="3348" y="1248"/>
              <a:ext cx="284" cy="289"/>
              <a:chOff x="3068" y="1509"/>
              <a:chExt cx="284" cy="289"/>
            </a:xfrm>
          </p:grpSpPr>
          <p:sp>
            <p:nvSpPr>
              <p:cNvPr id="1227927" name="Freeform 151"/>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928" name="Freeform 152"/>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929" name="Line 153"/>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27930" name="Line 154"/>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27931" name="Line 155"/>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27932" name="Line 156"/>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27933" name="Line 157"/>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27934" name="Line 158"/>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27935" name="Line 159"/>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27936" name="Line 160"/>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27937" name="Line 161"/>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227972" name="Group 162"/>
          <p:cNvGrpSpPr>
            <a:grpSpLocks/>
          </p:cNvGrpSpPr>
          <p:nvPr/>
        </p:nvGrpSpPr>
        <p:grpSpPr bwMode="auto">
          <a:xfrm>
            <a:off x="7537451" y="5075238"/>
            <a:ext cx="4455583" cy="838200"/>
            <a:chOff x="1571" y="1152"/>
            <a:chExt cx="2105" cy="528"/>
          </a:xfrm>
        </p:grpSpPr>
        <p:grpSp>
          <p:nvGrpSpPr>
            <p:cNvPr id="1227980" name="Group 163"/>
            <p:cNvGrpSpPr>
              <a:grpSpLocks/>
            </p:cNvGrpSpPr>
            <p:nvPr/>
          </p:nvGrpSpPr>
          <p:grpSpPr bwMode="auto">
            <a:xfrm>
              <a:off x="2497" y="1152"/>
              <a:ext cx="213" cy="481"/>
              <a:chOff x="2217" y="1413"/>
              <a:chExt cx="213" cy="481"/>
            </a:xfrm>
          </p:grpSpPr>
          <p:sp>
            <p:nvSpPr>
              <p:cNvPr id="1227940" name="Freeform 164"/>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941" name="Rectangle 165"/>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227981" name="Group 166"/>
            <p:cNvGrpSpPr>
              <a:grpSpLocks/>
            </p:cNvGrpSpPr>
            <p:nvPr/>
          </p:nvGrpSpPr>
          <p:grpSpPr bwMode="auto">
            <a:xfrm>
              <a:off x="1571" y="1248"/>
              <a:ext cx="340" cy="289"/>
              <a:chOff x="1291" y="1509"/>
              <a:chExt cx="340" cy="289"/>
            </a:xfrm>
          </p:grpSpPr>
          <p:sp>
            <p:nvSpPr>
              <p:cNvPr id="1227943" name="Rectangle 167"/>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1227982" name="Group 168"/>
              <p:cNvGrpSpPr>
                <a:grpSpLocks/>
              </p:cNvGrpSpPr>
              <p:nvPr/>
            </p:nvGrpSpPr>
            <p:grpSpPr bwMode="auto">
              <a:xfrm>
                <a:off x="1291" y="1509"/>
                <a:ext cx="340" cy="289"/>
                <a:chOff x="1291" y="1509"/>
                <a:chExt cx="340" cy="289"/>
              </a:xfrm>
            </p:grpSpPr>
            <p:sp>
              <p:nvSpPr>
                <p:cNvPr id="1227945" name="Freeform 169"/>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946" name="Freeform 170"/>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27947" name="Rectangle 171"/>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227983" name="Group 172"/>
            <p:cNvGrpSpPr>
              <a:grpSpLocks/>
            </p:cNvGrpSpPr>
            <p:nvPr/>
          </p:nvGrpSpPr>
          <p:grpSpPr bwMode="auto">
            <a:xfrm>
              <a:off x="2031" y="1248"/>
              <a:ext cx="296" cy="289"/>
              <a:chOff x="1751" y="1509"/>
              <a:chExt cx="296" cy="289"/>
            </a:xfrm>
          </p:grpSpPr>
          <p:sp>
            <p:nvSpPr>
              <p:cNvPr id="1227949" name="Freeform 173"/>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950" name="Freeform 174"/>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951" name="Line 175"/>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27952" name="Freeform 176"/>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953" name="Line 177"/>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27954" name="Rectangle 178"/>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1227984" name="Group 179"/>
            <p:cNvGrpSpPr>
              <a:grpSpLocks/>
            </p:cNvGrpSpPr>
            <p:nvPr/>
          </p:nvGrpSpPr>
          <p:grpSpPr bwMode="auto">
            <a:xfrm>
              <a:off x="2880" y="1248"/>
              <a:ext cx="325" cy="289"/>
              <a:chOff x="2600" y="1509"/>
              <a:chExt cx="325" cy="289"/>
            </a:xfrm>
          </p:grpSpPr>
          <p:sp>
            <p:nvSpPr>
              <p:cNvPr id="1227956" name="Freeform 180"/>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957" name="Freeform 181"/>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958" name="Rectangle 182"/>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227985" name="Group 183"/>
            <p:cNvGrpSpPr>
              <a:grpSpLocks/>
            </p:cNvGrpSpPr>
            <p:nvPr/>
          </p:nvGrpSpPr>
          <p:grpSpPr bwMode="auto">
            <a:xfrm>
              <a:off x="3348" y="1248"/>
              <a:ext cx="284" cy="289"/>
              <a:chOff x="3068" y="1509"/>
              <a:chExt cx="284" cy="289"/>
            </a:xfrm>
          </p:grpSpPr>
          <p:sp>
            <p:nvSpPr>
              <p:cNvPr id="1227960" name="Freeform 184"/>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27961" name="Freeform 185"/>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27962" name="Line 186"/>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27963" name="Line 187"/>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27964" name="Line 188"/>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27965" name="Line 189"/>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27966" name="Line 190"/>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27967" name="Line 191"/>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27968" name="Line 192"/>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27969" name="Line 193"/>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27970" name="Line 194"/>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sp>
        <p:nvSpPr>
          <p:cNvPr id="1227971" name="Rectangle 195"/>
          <p:cNvSpPr>
            <a:spLocks noGrp="1" noChangeArrowheads="1"/>
          </p:cNvSpPr>
          <p:nvPr>
            <p:ph type="body" idx="1"/>
          </p:nvPr>
        </p:nvSpPr>
        <p:spPr>
          <a:xfrm>
            <a:off x="808568" y="966787"/>
            <a:ext cx="9855200" cy="379413"/>
          </a:xfrm>
          <a:noFill/>
          <a:ln/>
        </p:spPr>
        <p:txBody>
          <a:bodyPr>
            <a:noAutofit/>
          </a:bodyPr>
          <a:lstStyle/>
          <a:p>
            <a:pPr algn="l" rtl="0"/>
            <a:r>
              <a:rPr lang="en-US" sz="2200" dirty="0">
                <a:solidFill>
                  <a:srgbClr val="FF0000"/>
                </a:solidFill>
                <a:latin typeface="Comic Sans MS" panose="030F0702030302020204" pitchFamily="66" charset="0"/>
              </a:rPr>
              <a:t>Dependencies backward in time cause hazards</a:t>
            </a:r>
          </a:p>
        </p:txBody>
      </p:sp>
      <p:sp>
        <p:nvSpPr>
          <p:cNvPr id="1227973" name="Rectangle 197"/>
          <p:cNvSpPr>
            <a:spLocks noChangeArrowheads="1"/>
          </p:cNvSpPr>
          <p:nvPr/>
        </p:nvSpPr>
        <p:spPr bwMode="auto">
          <a:xfrm>
            <a:off x="1041400" y="1828801"/>
            <a:ext cx="1657506"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add </a:t>
            </a:r>
            <a:r>
              <a:rPr lang="en-US" sz="2400" b="1" dirty="0" smtClean="0">
                <a:solidFill>
                  <a:srgbClr val="FF0000"/>
                </a:solidFill>
                <a:latin typeface="Courier New" pitchFamily="49" charset="0"/>
              </a:rPr>
              <a:t>$s1</a:t>
            </a:r>
            <a:r>
              <a:rPr lang="en-US" sz="2400" b="1" dirty="0">
                <a:solidFill>
                  <a:schemeClr val="tx1"/>
                </a:solidFill>
                <a:latin typeface="Courier New" pitchFamily="49" charset="0"/>
              </a:rPr>
              <a:t>,</a:t>
            </a:r>
          </a:p>
        </p:txBody>
      </p:sp>
      <p:sp>
        <p:nvSpPr>
          <p:cNvPr id="1227974" name="Rectangle 198"/>
          <p:cNvSpPr>
            <a:spLocks noChangeArrowheads="1"/>
          </p:cNvSpPr>
          <p:nvPr/>
        </p:nvSpPr>
        <p:spPr bwMode="auto">
          <a:xfrm>
            <a:off x="995427" y="2667001"/>
            <a:ext cx="2947924"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sub </a:t>
            </a:r>
            <a:r>
              <a:rPr lang="en-US" sz="2400" b="1" dirty="0" smtClean="0">
                <a:solidFill>
                  <a:schemeClr val="tx1"/>
                </a:solidFill>
                <a:latin typeface="Courier New" pitchFamily="49" charset="0"/>
              </a:rPr>
              <a:t>$s4,</a:t>
            </a:r>
            <a:r>
              <a:rPr lang="en-US" sz="2400" b="1" dirty="0" smtClean="0">
                <a:solidFill>
                  <a:srgbClr val="FF0000"/>
                </a:solidFill>
                <a:latin typeface="Courier New" pitchFamily="49" charset="0"/>
              </a:rPr>
              <a:t>$s1</a:t>
            </a:r>
            <a:r>
              <a:rPr lang="en-US" sz="2400" b="1" dirty="0" smtClean="0">
                <a:solidFill>
                  <a:schemeClr val="tx1"/>
                </a:solidFill>
                <a:latin typeface="Courier New" pitchFamily="49" charset="0"/>
              </a:rPr>
              <a:t>,$s5</a:t>
            </a:r>
            <a:endParaRPr lang="en-US" sz="2400" b="1" dirty="0">
              <a:solidFill>
                <a:schemeClr val="tx1"/>
              </a:solidFill>
              <a:latin typeface="Courier New" pitchFamily="49" charset="0"/>
            </a:endParaRPr>
          </a:p>
        </p:txBody>
      </p:sp>
      <p:sp>
        <p:nvSpPr>
          <p:cNvPr id="1227975" name="Rectangle 199"/>
          <p:cNvSpPr>
            <a:spLocks noChangeArrowheads="1"/>
          </p:cNvSpPr>
          <p:nvPr/>
        </p:nvSpPr>
        <p:spPr bwMode="auto">
          <a:xfrm>
            <a:off x="995427" y="3548064"/>
            <a:ext cx="2947924"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and </a:t>
            </a:r>
            <a:r>
              <a:rPr lang="en-US" sz="2400" b="1" dirty="0" smtClean="0">
                <a:solidFill>
                  <a:schemeClr val="tx1"/>
                </a:solidFill>
                <a:latin typeface="Courier New" pitchFamily="49" charset="0"/>
              </a:rPr>
              <a:t>$s6,</a:t>
            </a:r>
            <a:r>
              <a:rPr lang="en-US" sz="2400" b="1" dirty="0" smtClean="0">
                <a:solidFill>
                  <a:srgbClr val="FF0000"/>
                </a:solidFill>
                <a:latin typeface="Courier New" pitchFamily="49" charset="0"/>
              </a:rPr>
              <a:t>$s1</a:t>
            </a:r>
            <a:r>
              <a:rPr lang="en-US" sz="2400" b="1" dirty="0" smtClean="0">
                <a:solidFill>
                  <a:schemeClr val="tx1"/>
                </a:solidFill>
                <a:latin typeface="Courier New" pitchFamily="49" charset="0"/>
              </a:rPr>
              <a:t>,$s7</a:t>
            </a:r>
            <a:endParaRPr lang="en-US" sz="2400" b="1" dirty="0">
              <a:solidFill>
                <a:schemeClr val="tx1"/>
              </a:solidFill>
              <a:latin typeface="Courier New" pitchFamily="49" charset="0"/>
            </a:endParaRPr>
          </a:p>
        </p:txBody>
      </p:sp>
      <p:sp>
        <p:nvSpPr>
          <p:cNvPr id="1227976" name="Rectangle 200"/>
          <p:cNvSpPr>
            <a:spLocks noChangeArrowheads="1"/>
          </p:cNvSpPr>
          <p:nvPr/>
        </p:nvSpPr>
        <p:spPr bwMode="auto">
          <a:xfrm>
            <a:off x="995427" y="5257801"/>
            <a:ext cx="2947924" cy="459100"/>
          </a:xfrm>
          <a:prstGeom prst="rect">
            <a:avLst/>
          </a:prstGeom>
          <a:noFill/>
          <a:ln w="12700">
            <a:noFill/>
            <a:miter lim="800000"/>
            <a:headEnd/>
            <a:tailEnd/>
          </a:ln>
          <a:effectLst/>
        </p:spPr>
        <p:txBody>
          <a:bodyPr wrap="none" lIns="90488" tIns="44450" rIns="90488" bIns="44450">
            <a:spAutoFit/>
          </a:bodyPr>
          <a:lstStyle/>
          <a:p>
            <a:r>
              <a:rPr lang="en-US" sz="2400" b="1" dirty="0" err="1">
                <a:solidFill>
                  <a:schemeClr val="tx1"/>
                </a:solidFill>
                <a:latin typeface="Courier New" pitchFamily="49" charset="0"/>
              </a:rPr>
              <a:t>xor</a:t>
            </a:r>
            <a:r>
              <a:rPr lang="en-US" sz="2400" b="1" dirty="0">
                <a:solidFill>
                  <a:schemeClr val="tx1"/>
                </a:solidFill>
                <a:latin typeface="Courier New" pitchFamily="49" charset="0"/>
              </a:rPr>
              <a:t> </a:t>
            </a:r>
            <a:r>
              <a:rPr lang="en-US" sz="2400" b="1" dirty="0" smtClean="0">
                <a:solidFill>
                  <a:schemeClr val="tx1"/>
                </a:solidFill>
                <a:latin typeface="Courier New" pitchFamily="49" charset="0"/>
              </a:rPr>
              <a:t>$s4,</a:t>
            </a:r>
            <a:r>
              <a:rPr lang="en-US" sz="2400" b="1" dirty="0" smtClean="0">
                <a:solidFill>
                  <a:srgbClr val="009900"/>
                </a:solidFill>
                <a:latin typeface="Courier New" pitchFamily="49" charset="0"/>
              </a:rPr>
              <a:t>$s1</a:t>
            </a:r>
            <a:r>
              <a:rPr lang="en-US" sz="2400" b="1" dirty="0" smtClean="0">
                <a:solidFill>
                  <a:schemeClr val="tx1"/>
                </a:solidFill>
                <a:latin typeface="Courier New" pitchFamily="49" charset="0"/>
              </a:rPr>
              <a:t>,$s5</a:t>
            </a:r>
            <a:endParaRPr lang="en-US" sz="2400" b="1" dirty="0">
              <a:solidFill>
                <a:schemeClr val="tx1"/>
              </a:solidFill>
              <a:latin typeface="Courier New" pitchFamily="49" charset="0"/>
            </a:endParaRPr>
          </a:p>
        </p:txBody>
      </p:sp>
      <p:sp>
        <p:nvSpPr>
          <p:cNvPr id="1227977" name="Rectangle 201"/>
          <p:cNvSpPr>
            <a:spLocks noChangeArrowheads="1"/>
          </p:cNvSpPr>
          <p:nvPr/>
        </p:nvSpPr>
        <p:spPr bwMode="auto">
          <a:xfrm>
            <a:off x="995427" y="4386264"/>
            <a:ext cx="2947924"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or  </a:t>
            </a:r>
            <a:r>
              <a:rPr lang="en-US" sz="2400" b="1" dirty="0" smtClean="0">
                <a:solidFill>
                  <a:schemeClr val="tx1"/>
                </a:solidFill>
                <a:latin typeface="Courier New" pitchFamily="49" charset="0"/>
              </a:rPr>
              <a:t>$s8,</a:t>
            </a:r>
            <a:r>
              <a:rPr lang="en-US" sz="2400" b="1" dirty="0" smtClean="0">
                <a:solidFill>
                  <a:srgbClr val="009900"/>
                </a:solidFill>
                <a:latin typeface="Courier New" pitchFamily="49" charset="0"/>
              </a:rPr>
              <a:t>$s1</a:t>
            </a:r>
            <a:r>
              <a:rPr lang="en-US" sz="2400" b="1" dirty="0" smtClean="0">
                <a:solidFill>
                  <a:schemeClr val="tx1"/>
                </a:solidFill>
                <a:latin typeface="Courier New" pitchFamily="49" charset="0"/>
              </a:rPr>
              <a:t>,$s9</a:t>
            </a:r>
            <a:endParaRPr lang="en-US" sz="2400" b="1" dirty="0">
              <a:solidFill>
                <a:schemeClr val="tx1"/>
              </a:solidFill>
              <a:latin typeface="Courier New" pitchFamily="49" charset="0"/>
            </a:endParaRPr>
          </a:p>
        </p:txBody>
      </p:sp>
      <p:sp>
        <p:nvSpPr>
          <p:cNvPr id="1227978" name="Line 202"/>
          <p:cNvSpPr>
            <a:spLocks noChangeShapeType="1"/>
          </p:cNvSpPr>
          <p:nvPr/>
        </p:nvSpPr>
        <p:spPr bwMode="auto">
          <a:xfrm>
            <a:off x="679451" y="1905000"/>
            <a:ext cx="0" cy="3886200"/>
          </a:xfrm>
          <a:prstGeom prst="line">
            <a:avLst/>
          </a:prstGeom>
          <a:noFill/>
          <a:ln w="28575">
            <a:solidFill>
              <a:schemeClr val="tx1"/>
            </a:solidFill>
            <a:round/>
            <a:headEnd/>
            <a:tailEnd type="triangle" w="med" len="med"/>
          </a:ln>
          <a:effectLst/>
        </p:spPr>
        <p:txBody>
          <a:bodyPr/>
          <a:lstStyle/>
          <a:p>
            <a:endParaRPr lang="en-US"/>
          </a:p>
        </p:txBody>
      </p:sp>
      <p:sp>
        <p:nvSpPr>
          <p:cNvPr id="1227979" name="Rectangle 203"/>
          <p:cNvSpPr>
            <a:spLocks noChangeArrowheads="1"/>
          </p:cNvSpPr>
          <p:nvPr/>
        </p:nvSpPr>
        <p:spPr bwMode="auto">
          <a:xfrm>
            <a:off x="1016000" y="6057901"/>
            <a:ext cx="10464800" cy="383695"/>
          </a:xfrm>
          <a:prstGeom prst="rect">
            <a:avLst/>
          </a:prstGeom>
          <a:noFill/>
          <a:ln w="12700">
            <a:noFill/>
            <a:miter lim="800000"/>
            <a:headEnd/>
            <a:tailEnd/>
          </a:ln>
          <a:effectLst/>
        </p:spPr>
        <p:txBody>
          <a:bodyPr lIns="63500" tIns="25400" rIns="63500" bIns="25400">
            <a:spAutoFit/>
          </a:bodyPr>
          <a:lstStyle/>
          <a:p>
            <a:pPr marL="287338" indent="-287338" algn="l" rtl="0">
              <a:lnSpc>
                <a:spcPct val="90000"/>
              </a:lnSpc>
              <a:spcBef>
                <a:spcPct val="65000"/>
              </a:spcBef>
              <a:buClr>
                <a:schemeClr val="accent1"/>
              </a:buClr>
              <a:buSzPct val="75000"/>
              <a:buFont typeface="Wingdings" pitchFamily="2" charset="2"/>
              <a:buChar char="q"/>
            </a:pPr>
            <a:r>
              <a:rPr lang="en-US" sz="2400" dirty="0">
                <a:latin typeface="Comic Sans MS" panose="030F0702030302020204" pitchFamily="66" charset="0"/>
              </a:rPr>
              <a:t>Read before write </a:t>
            </a:r>
            <a:r>
              <a:rPr lang="en-US" sz="2400" dirty="0" smtClean="0">
                <a:latin typeface="Comic Sans MS" panose="030F0702030302020204" pitchFamily="66" charset="0"/>
              </a:rPr>
              <a:t>(</a:t>
            </a:r>
            <a:r>
              <a:rPr lang="en-US" sz="2400" dirty="0" smtClean="0">
                <a:solidFill>
                  <a:srgbClr val="FF0000"/>
                </a:solidFill>
                <a:latin typeface="Comic Sans MS" panose="030F0702030302020204" pitchFamily="66" charset="0"/>
              </a:rPr>
              <a:t>data hazard</a:t>
            </a:r>
            <a:r>
              <a:rPr lang="en-US" sz="2400" dirty="0" smtClean="0">
                <a:latin typeface="Comic Sans MS" panose="030F0702030302020204" pitchFamily="66" charset="0"/>
              </a:rPr>
              <a:t>)</a:t>
            </a:r>
            <a:endParaRPr lang="en-US" sz="2400" dirty="0">
              <a:latin typeface="Comic Sans MS" panose="030F0702030302020204" pitchFamily="66" charset="0"/>
            </a:endParaRPr>
          </a:p>
        </p:txBody>
      </p:sp>
      <p:sp>
        <p:nvSpPr>
          <p:cNvPr id="1227986" name="Slide Number Placeholder 1227985"/>
          <p:cNvSpPr>
            <a:spLocks noGrp="1"/>
          </p:cNvSpPr>
          <p:nvPr>
            <p:ph type="sldNum" sz="quarter" idx="12"/>
          </p:nvPr>
        </p:nvSpPr>
        <p:spPr/>
        <p:txBody>
          <a:bodyPr/>
          <a:lstStyle/>
          <a:p>
            <a:fld id="{CB65DC77-F180-4F46-9AB4-E848A677D315}" type="slidenum">
              <a:rPr lang="ar-EG" smtClean="0"/>
              <a:t>23</a:t>
            </a:fld>
            <a:endParaRPr lang="ar-EG"/>
          </a:p>
        </p:txBody>
      </p:sp>
    </p:spTree>
    <p:extLst>
      <p:ext uri="{BB962C8B-B14F-4D97-AF65-F5344CB8AC3E}">
        <p14:creationId xmlns:p14="http://schemas.microsoft.com/office/powerpoint/2010/main" val="3283325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chemeClr val="tx1"/>
                </a:solidFill>
              </a:rPr>
              <a:t>Avoiding </a:t>
            </a:r>
            <a:r>
              <a:rPr lang="en-US" altLang="en-US" b="1" dirty="0">
                <a:solidFill>
                  <a:schemeClr val="tx1"/>
                </a:solidFill>
              </a:rPr>
              <a:t>the </a:t>
            </a:r>
            <a:r>
              <a:rPr lang="en-US" altLang="en-US" b="1" dirty="0" smtClean="0">
                <a:solidFill>
                  <a:schemeClr val="tx1"/>
                </a:solidFill>
              </a:rPr>
              <a:t>Data Hazard</a:t>
            </a:r>
            <a:endParaRPr lang="en-US" b="1" dirty="0">
              <a:solidFill>
                <a:schemeClr val="tx1"/>
              </a:solidFill>
            </a:endParaRPr>
          </a:p>
        </p:txBody>
      </p:sp>
      <p:sp>
        <p:nvSpPr>
          <p:cNvPr id="3" name="Content Placeholder 2"/>
          <p:cNvSpPr>
            <a:spLocks noGrp="1"/>
          </p:cNvSpPr>
          <p:nvPr>
            <p:ph idx="1"/>
          </p:nvPr>
        </p:nvSpPr>
        <p:spPr/>
        <p:txBody>
          <a:bodyPr>
            <a:normAutofit fontScale="85000" lnSpcReduction="20000"/>
          </a:bodyPr>
          <a:lstStyle/>
          <a:p>
            <a:pPr marL="381000" indent="-381000" algn="l" rtl="0">
              <a:lnSpc>
                <a:spcPct val="100000"/>
              </a:lnSpc>
              <a:spcBef>
                <a:spcPct val="0"/>
              </a:spcBef>
            </a:pPr>
            <a:r>
              <a:rPr lang="en-US" altLang="en-US" dirty="0">
                <a:latin typeface="Comic Sans MS" panose="030F0702030302020204" pitchFamily="66" charset="0"/>
              </a:rPr>
              <a:t>The compiler inserts two </a:t>
            </a:r>
            <a:r>
              <a:rPr lang="en-US" altLang="en-US" dirty="0" err="1">
                <a:latin typeface="Comic Sans MS" panose="030F0702030302020204" pitchFamily="66" charset="0"/>
              </a:rPr>
              <a:t>nops</a:t>
            </a:r>
            <a:r>
              <a:rPr lang="en-US" altLang="en-US" dirty="0">
                <a:latin typeface="Comic Sans MS" panose="030F0702030302020204" pitchFamily="66" charset="0"/>
              </a:rPr>
              <a:t> </a:t>
            </a:r>
            <a:r>
              <a:rPr lang="en-US" altLang="en-US" dirty="0" smtClean="0">
                <a:latin typeface="Comic Sans MS" panose="030F0702030302020204" pitchFamily="66" charset="0"/>
              </a:rPr>
              <a:t>(no operation instruction) before </a:t>
            </a:r>
            <a:r>
              <a:rPr lang="en-US" altLang="en-US" dirty="0">
                <a:latin typeface="Comic Sans MS" panose="030F0702030302020204" pitchFamily="66" charset="0"/>
              </a:rPr>
              <a:t>the and instruction</a:t>
            </a:r>
          </a:p>
          <a:p>
            <a:pPr marL="381000" indent="-381000" algn="l" rtl="0">
              <a:lnSpc>
                <a:spcPct val="100000"/>
              </a:lnSpc>
              <a:spcBef>
                <a:spcPct val="0"/>
              </a:spcBef>
            </a:pPr>
            <a:endParaRPr lang="en-US" altLang="en-US" dirty="0"/>
          </a:p>
          <a:p>
            <a:pPr marL="838200" lvl="1" indent="-381000" algn="l" rtl="0">
              <a:spcBef>
                <a:spcPct val="0"/>
              </a:spcBef>
              <a:buClr>
                <a:srgbClr val="000000"/>
              </a:buClr>
              <a:buFontTx/>
              <a:buNone/>
            </a:pPr>
            <a:r>
              <a:rPr lang="en-US" altLang="en-US" dirty="0">
                <a:solidFill>
                  <a:srgbClr val="0000FF"/>
                </a:solidFill>
                <a:latin typeface="Courier New" pitchFamily="49" charset="0"/>
              </a:rPr>
              <a:t>	</a:t>
            </a:r>
            <a:r>
              <a:rPr lang="en-US" altLang="en-US" sz="2600" b="1" dirty="0" smtClean="0">
                <a:solidFill>
                  <a:srgbClr val="0070C0"/>
                </a:solidFill>
                <a:latin typeface="Courier New" pitchFamily="49" charset="0"/>
              </a:rPr>
              <a:t>add</a:t>
            </a:r>
            <a:r>
              <a:rPr lang="en-US" altLang="en-US" sz="2600" b="1" dirty="0">
                <a:solidFill>
                  <a:srgbClr val="0070C0"/>
                </a:solidFill>
                <a:latin typeface="Courier New" pitchFamily="49" charset="0"/>
              </a:rPr>
              <a:t>	$</a:t>
            </a:r>
            <a:r>
              <a:rPr lang="en-US" altLang="en-US" sz="2600" b="1" dirty="0" smtClean="0">
                <a:solidFill>
                  <a:srgbClr val="0070C0"/>
                </a:solidFill>
                <a:latin typeface="Courier New" pitchFamily="49" charset="0"/>
              </a:rPr>
              <a:t>s1, </a:t>
            </a:r>
            <a:r>
              <a:rPr lang="en-US" altLang="en-US" sz="2600" b="1" dirty="0">
                <a:solidFill>
                  <a:srgbClr val="0070C0"/>
                </a:solidFill>
                <a:latin typeface="Courier New" pitchFamily="49" charset="0"/>
              </a:rPr>
              <a:t>$</a:t>
            </a:r>
            <a:r>
              <a:rPr lang="en-US" altLang="en-US" sz="2600" b="1" dirty="0" smtClean="0">
                <a:solidFill>
                  <a:srgbClr val="0070C0"/>
                </a:solidFill>
                <a:latin typeface="Courier New" pitchFamily="49" charset="0"/>
              </a:rPr>
              <a:t>s2, </a:t>
            </a:r>
            <a:r>
              <a:rPr lang="en-US" altLang="en-US" sz="2600" b="1" dirty="0">
                <a:solidFill>
                  <a:srgbClr val="0070C0"/>
                </a:solidFill>
                <a:latin typeface="Courier New" pitchFamily="49" charset="0"/>
              </a:rPr>
              <a:t>$s3</a:t>
            </a:r>
          </a:p>
          <a:p>
            <a:pPr marL="838200" lvl="1" indent="-381000" algn="l" rtl="0">
              <a:spcBef>
                <a:spcPct val="0"/>
              </a:spcBef>
              <a:buClr>
                <a:srgbClr val="000000"/>
              </a:buClr>
              <a:buFontTx/>
              <a:buNone/>
            </a:pPr>
            <a:r>
              <a:rPr lang="en-US" altLang="en-US" sz="2600" b="1" dirty="0">
                <a:solidFill>
                  <a:srgbClr val="0070C0"/>
                </a:solidFill>
                <a:latin typeface="Courier New" pitchFamily="49" charset="0"/>
              </a:rPr>
              <a:t>	</a:t>
            </a:r>
            <a:r>
              <a:rPr lang="en-US" altLang="en-US" sz="2600" b="1" dirty="0" err="1">
                <a:solidFill>
                  <a:srgbClr val="0070C0"/>
                </a:solidFill>
                <a:latin typeface="Courier New" pitchFamily="49" charset="0"/>
              </a:rPr>
              <a:t>nop</a:t>
            </a:r>
            <a:endParaRPr lang="en-US" altLang="en-US" sz="2600" b="1" dirty="0">
              <a:solidFill>
                <a:srgbClr val="0070C0"/>
              </a:solidFill>
              <a:latin typeface="Courier New" pitchFamily="49" charset="0"/>
            </a:endParaRPr>
          </a:p>
          <a:p>
            <a:pPr marL="838200" lvl="1" indent="-381000" algn="l" rtl="0">
              <a:spcBef>
                <a:spcPct val="0"/>
              </a:spcBef>
              <a:buClr>
                <a:srgbClr val="000000"/>
              </a:buClr>
              <a:buFontTx/>
              <a:buNone/>
            </a:pPr>
            <a:r>
              <a:rPr lang="en-US" altLang="en-US" sz="2600" b="1" dirty="0">
                <a:solidFill>
                  <a:srgbClr val="0070C0"/>
                </a:solidFill>
                <a:latin typeface="Courier New" pitchFamily="49" charset="0"/>
              </a:rPr>
              <a:t>	</a:t>
            </a:r>
            <a:r>
              <a:rPr lang="en-US" altLang="en-US" sz="2600" b="1" dirty="0" err="1">
                <a:solidFill>
                  <a:srgbClr val="0070C0"/>
                </a:solidFill>
                <a:latin typeface="Courier New" pitchFamily="49" charset="0"/>
              </a:rPr>
              <a:t>nop</a:t>
            </a:r>
            <a:endParaRPr lang="en-US" altLang="en-US" sz="2600" b="1" dirty="0">
              <a:solidFill>
                <a:srgbClr val="0070C0"/>
              </a:solidFill>
              <a:latin typeface="Courier New" pitchFamily="49" charset="0"/>
            </a:endParaRPr>
          </a:p>
          <a:p>
            <a:pPr marL="838200" lvl="1" indent="-381000" algn="l" rtl="0">
              <a:spcBef>
                <a:spcPct val="0"/>
              </a:spcBef>
              <a:buClr>
                <a:srgbClr val="000000"/>
              </a:buClr>
              <a:buFontTx/>
              <a:buNone/>
            </a:pPr>
            <a:r>
              <a:rPr lang="en-US" altLang="en-US" sz="2600" b="1" dirty="0">
                <a:solidFill>
                  <a:srgbClr val="0070C0"/>
                </a:solidFill>
                <a:latin typeface="Courier New" pitchFamily="49" charset="0"/>
              </a:rPr>
              <a:t>	</a:t>
            </a:r>
            <a:r>
              <a:rPr lang="en-US" altLang="en-US" sz="2600" b="1" dirty="0" smtClean="0">
                <a:solidFill>
                  <a:srgbClr val="0070C0"/>
                </a:solidFill>
                <a:latin typeface="Courier New" pitchFamily="49" charset="0"/>
              </a:rPr>
              <a:t>sub</a:t>
            </a:r>
            <a:r>
              <a:rPr lang="en-US" altLang="en-US" sz="2600" b="1" dirty="0">
                <a:solidFill>
                  <a:srgbClr val="0070C0"/>
                </a:solidFill>
                <a:latin typeface="Courier New" pitchFamily="49" charset="0"/>
              </a:rPr>
              <a:t>	$s4, $</a:t>
            </a:r>
            <a:r>
              <a:rPr lang="en-US" altLang="en-US" sz="2600" b="1" dirty="0" smtClean="0">
                <a:solidFill>
                  <a:srgbClr val="0070C0"/>
                </a:solidFill>
                <a:latin typeface="Courier New" pitchFamily="49" charset="0"/>
              </a:rPr>
              <a:t>s1, $s5</a:t>
            </a:r>
            <a:endParaRPr lang="en-US" altLang="en-US" sz="2600" b="1" dirty="0">
              <a:solidFill>
                <a:srgbClr val="0070C0"/>
              </a:solidFill>
              <a:latin typeface="Courier New" pitchFamily="49" charset="0"/>
            </a:endParaRPr>
          </a:p>
          <a:p>
            <a:pPr marL="838200" lvl="1" indent="-381000" algn="l" rtl="0">
              <a:spcBef>
                <a:spcPct val="0"/>
              </a:spcBef>
              <a:buClr>
                <a:srgbClr val="000000"/>
              </a:buClr>
              <a:buFontTx/>
              <a:buNone/>
            </a:pPr>
            <a:r>
              <a:rPr lang="en-US" altLang="en-US" sz="2600" b="1" dirty="0">
                <a:solidFill>
                  <a:srgbClr val="0070C0"/>
                </a:solidFill>
                <a:latin typeface="Courier New" pitchFamily="49" charset="0"/>
              </a:rPr>
              <a:t>	</a:t>
            </a:r>
            <a:r>
              <a:rPr lang="en-US" altLang="en-US" sz="2600" b="1" dirty="0" smtClean="0">
                <a:solidFill>
                  <a:srgbClr val="0070C0"/>
                </a:solidFill>
                <a:latin typeface="Courier New" pitchFamily="49" charset="0"/>
              </a:rPr>
              <a:t>and</a:t>
            </a:r>
            <a:r>
              <a:rPr lang="en-US" altLang="en-US" sz="2600" b="1" dirty="0">
                <a:solidFill>
                  <a:srgbClr val="0070C0"/>
                </a:solidFill>
                <a:latin typeface="Courier New" pitchFamily="49" charset="0"/>
              </a:rPr>
              <a:t>	$</a:t>
            </a:r>
            <a:r>
              <a:rPr lang="en-US" altLang="en-US" sz="2600" b="1" dirty="0" smtClean="0">
                <a:solidFill>
                  <a:srgbClr val="0070C0"/>
                </a:solidFill>
                <a:latin typeface="Courier New" pitchFamily="49" charset="0"/>
              </a:rPr>
              <a:t>s6, </a:t>
            </a:r>
            <a:r>
              <a:rPr lang="en-US" altLang="en-US" sz="2600" b="1" dirty="0">
                <a:solidFill>
                  <a:srgbClr val="0070C0"/>
                </a:solidFill>
                <a:latin typeface="Courier New" pitchFamily="49" charset="0"/>
              </a:rPr>
              <a:t>$</a:t>
            </a:r>
            <a:r>
              <a:rPr lang="en-US" altLang="en-US" sz="2600" b="1" dirty="0" smtClean="0">
                <a:solidFill>
                  <a:srgbClr val="0070C0"/>
                </a:solidFill>
                <a:latin typeface="Courier New" pitchFamily="49" charset="0"/>
              </a:rPr>
              <a:t>s1, </a:t>
            </a:r>
            <a:r>
              <a:rPr lang="en-US" altLang="en-US" sz="2600" b="1" dirty="0">
                <a:solidFill>
                  <a:srgbClr val="0070C0"/>
                </a:solidFill>
                <a:latin typeface="Courier New" pitchFamily="49" charset="0"/>
              </a:rPr>
              <a:t>$</a:t>
            </a:r>
            <a:r>
              <a:rPr lang="en-US" altLang="en-US" sz="2600" b="1" dirty="0" smtClean="0">
                <a:solidFill>
                  <a:srgbClr val="0070C0"/>
                </a:solidFill>
                <a:latin typeface="Courier New" pitchFamily="49" charset="0"/>
              </a:rPr>
              <a:t>s7</a:t>
            </a:r>
            <a:endParaRPr lang="en-US" altLang="en-US" sz="2600" b="1" dirty="0">
              <a:solidFill>
                <a:srgbClr val="0070C0"/>
              </a:solidFill>
            </a:endParaRPr>
          </a:p>
          <a:p>
            <a:pPr marL="838200" lvl="1" indent="-381000" algn="l" rtl="0">
              <a:spcBef>
                <a:spcPct val="0"/>
              </a:spcBef>
              <a:buClr>
                <a:srgbClr val="000000"/>
              </a:buClr>
              <a:buFontTx/>
              <a:buNone/>
            </a:pPr>
            <a:r>
              <a:rPr lang="en-US" altLang="en-US" sz="2600" b="1" dirty="0">
                <a:solidFill>
                  <a:srgbClr val="0070C0"/>
                </a:solidFill>
                <a:latin typeface="Courier New" pitchFamily="49" charset="0"/>
              </a:rPr>
              <a:t>	</a:t>
            </a:r>
            <a:r>
              <a:rPr lang="en-US" altLang="en-US" sz="2600" b="1" dirty="0" smtClean="0">
                <a:solidFill>
                  <a:srgbClr val="0070C0"/>
                </a:solidFill>
                <a:latin typeface="Courier New" pitchFamily="49" charset="0"/>
              </a:rPr>
              <a:t>or</a:t>
            </a:r>
            <a:r>
              <a:rPr lang="en-US" altLang="en-US" sz="2600" b="1" dirty="0">
                <a:solidFill>
                  <a:srgbClr val="0070C0"/>
                </a:solidFill>
                <a:latin typeface="Courier New" pitchFamily="49" charset="0"/>
              </a:rPr>
              <a:t>	$</a:t>
            </a:r>
            <a:r>
              <a:rPr lang="en-US" altLang="en-US" sz="2600" b="1" dirty="0" smtClean="0">
                <a:solidFill>
                  <a:srgbClr val="0070C0"/>
                </a:solidFill>
                <a:latin typeface="Courier New" pitchFamily="49" charset="0"/>
              </a:rPr>
              <a:t>s8, </a:t>
            </a:r>
            <a:r>
              <a:rPr lang="en-US" altLang="en-US" sz="2600" b="1" dirty="0">
                <a:solidFill>
                  <a:srgbClr val="0070C0"/>
                </a:solidFill>
                <a:latin typeface="Courier New" pitchFamily="49" charset="0"/>
              </a:rPr>
              <a:t>$</a:t>
            </a:r>
            <a:r>
              <a:rPr lang="en-US" altLang="en-US" sz="2600" b="1" dirty="0" smtClean="0">
                <a:solidFill>
                  <a:srgbClr val="0070C0"/>
                </a:solidFill>
                <a:latin typeface="Courier New" pitchFamily="49" charset="0"/>
              </a:rPr>
              <a:t>s1, </a:t>
            </a:r>
            <a:r>
              <a:rPr lang="en-US" altLang="en-US" sz="2600" b="1" dirty="0">
                <a:solidFill>
                  <a:srgbClr val="0070C0"/>
                </a:solidFill>
                <a:latin typeface="Courier New" pitchFamily="49" charset="0"/>
              </a:rPr>
              <a:t>$</a:t>
            </a:r>
            <a:r>
              <a:rPr lang="en-US" altLang="en-US" sz="2600" b="1" dirty="0" smtClean="0">
                <a:solidFill>
                  <a:srgbClr val="0070C0"/>
                </a:solidFill>
                <a:latin typeface="Courier New" pitchFamily="49" charset="0"/>
              </a:rPr>
              <a:t>s9</a:t>
            </a:r>
            <a:endParaRPr lang="en-US" altLang="en-US" sz="2600" b="1" dirty="0">
              <a:solidFill>
                <a:srgbClr val="0070C0"/>
              </a:solidFill>
            </a:endParaRPr>
          </a:p>
          <a:p>
            <a:pPr marL="838200" lvl="1" indent="-381000" algn="l" rtl="0">
              <a:spcBef>
                <a:spcPct val="0"/>
              </a:spcBef>
              <a:buClr>
                <a:srgbClr val="000000"/>
              </a:buClr>
              <a:buFontTx/>
              <a:buNone/>
            </a:pPr>
            <a:r>
              <a:rPr lang="en-US" altLang="en-US" sz="2600" b="1" dirty="0">
                <a:solidFill>
                  <a:srgbClr val="0070C0"/>
                </a:solidFill>
                <a:latin typeface="Courier New" pitchFamily="49" charset="0"/>
              </a:rPr>
              <a:t>	</a:t>
            </a:r>
            <a:r>
              <a:rPr lang="en-US" altLang="en-US" sz="2600" b="1" dirty="0" err="1" smtClean="0">
                <a:solidFill>
                  <a:srgbClr val="0070C0"/>
                </a:solidFill>
                <a:latin typeface="Courier New" pitchFamily="49" charset="0"/>
              </a:rPr>
              <a:t>xor</a:t>
            </a:r>
            <a:r>
              <a:rPr lang="en-US" altLang="en-US" sz="2600" b="1" dirty="0">
                <a:solidFill>
                  <a:srgbClr val="0070C0"/>
                </a:solidFill>
                <a:latin typeface="Courier New" pitchFamily="49" charset="0"/>
              </a:rPr>
              <a:t>	$s4, $s1, $</a:t>
            </a:r>
            <a:r>
              <a:rPr lang="en-US" altLang="en-US" sz="2600" b="1" dirty="0" smtClean="0">
                <a:solidFill>
                  <a:srgbClr val="0070C0"/>
                </a:solidFill>
                <a:latin typeface="Courier New" pitchFamily="49" charset="0"/>
              </a:rPr>
              <a:t>s5</a:t>
            </a:r>
            <a:endParaRPr lang="en-US" altLang="en-US" sz="2600" b="1" dirty="0">
              <a:solidFill>
                <a:srgbClr val="0070C0"/>
              </a:solidFill>
              <a:latin typeface="Courier New" pitchFamily="49" charset="0"/>
            </a:endParaRPr>
          </a:p>
        </p:txBody>
      </p:sp>
      <p:sp>
        <p:nvSpPr>
          <p:cNvPr id="4" name="Slide Number Placeholder 3"/>
          <p:cNvSpPr>
            <a:spLocks noGrp="1"/>
          </p:cNvSpPr>
          <p:nvPr>
            <p:ph type="sldNum" sz="quarter" idx="12"/>
          </p:nvPr>
        </p:nvSpPr>
        <p:spPr/>
        <p:txBody>
          <a:bodyPr/>
          <a:lstStyle/>
          <a:p>
            <a:fld id="{CB65DC77-F180-4F46-9AB4-E848A677D315}" type="slidenum">
              <a:rPr lang="ar-EG" smtClean="0"/>
              <a:t>24</a:t>
            </a:fld>
            <a:endParaRPr lang="ar-EG"/>
          </a:p>
        </p:txBody>
      </p:sp>
    </p:spTree>
    <p:extLst>
      <p:ext uri="{BB962C8B-B14F-4D97-AF65-F5344CB8AC3E}">
        <p14:creationId xmlns:p14="http://schemas.microsoft.com/office/powerpoint/2010/main" val="379026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3"/>
          <p:cNvGrpSpPr>
            <a:grpSpLocks/>
          </p:cNvGrpSpPr>
          <p:nvPr/>
        </p:nvGrpSpPr>
        <p:grpSpPr bwMode="auto">
          <a:xfrm>
            <a:off x="1259417" y="2400300"/>
            <a:ext cx="7782983" cy="685800"/>
            <a:chOff x="595" y="1344"/>
            <a:chExt cx="3677" cy="432"/>
          </a:xfrm>
        </p:grpSpPr>
        <p:sp>
          <p:nvSpPr>
            <p:cNvPr id="1231996" name="Rectangle 124"/>
            <p:cNvSpPr>
              <a:spLocks noChangeArrowheads="1"/>
            </p:cNvSpPr>
            <p:nvPr/>
          </p:nvSpPr>
          <p:spPr bwMode="auto">
            <a:xfrm>
              <a:off x="595" y="1440"/>
              <a:ext cx="383" cy="289"/>
            </a:xfrm>
            <a:prstGeom prst="rect">
              <a:avLst/>
            </a:prstGeom>
            <a:noFill/>
            <a:ln w="12700">
              <a:noFill/>
              <a:miter lim="800000"/>
              <a:headEnd/>
              <a:tailEnd/>
            </a:ln>
            <a:effectLst/>
          </p:spPr>
          <p:txBody>
            <a:bodyPr wrap="none" lIns="90488" tIns="44450" rIns="90488" bIns="44450">
              <a:spAutoFit/>
            </a:bodyPr>
            <a:lstStyle/>
            <a:p>
              <a:r>
                <a:rPr lang="en-US" sz="2400" b="1" dirty="0" err="1" smtClean="0">
                  <a:solidFill>
                    <a:schemeClr val="tx1"/>
                  </a:solidFill>
                </a:rPr>
                <a:t>nops</a:t>
              </a:r>
              <a:endParaRPr lang="en-US" sz="2400" b="1" dirty="0">
                <a:solidFill>
                  <a:schemeClr val="tx1"/>
                </a:solidFill>
              </a:endParaRPr>
            </a:p>
          </p:txBody>
        </p:sp>
        <p:sp>
          <p:nvSpPr>
            <p:cNvPr id="1231997" name="AutoShape 125" descr="Shingle"/>
            <p:cNvSpPr>
              <a:spLocks noChangeArrowheads="1"/>
            </p:cNvSpPr>
            <p:nvPr/>
          </p:nvSpPr>
          <p:spPr bwMode="auto">
            <a:xfrm>
              <a:off x="2112" y="1392"/>
              <a:ext cx="432" cy="384"/>
            </a:xfrm>
            <a:prstGeom prst="irregularSeal2">
              <a:avLst/>
            </a:prstGeom>
            <a:pattFill prst="shingle">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231998" name="AutoShape 126" descr="Shingle"/>
            <p:cNvSpPr>
              <a:spLocks noChangeArrowheads="1"/>
            </p:cNvSpPr>
            <p:nvPr/>
          </p:nvSpPr>
          <p:spPr bwMode="auto">
            <a:xfrm>
              <a:off x="2544" y="1392"/>
              <a:ext cx="432" cy="384"/>
            </a:xfrm>
            <a:prstGeom prst="irregularSeal2">
              <a:avLst/>
            </a:prstGeom>
            <a:pattFill prst="shingle">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231999" name="AutoShape 127" descr="Shingle"/>
            <p:cNvSpPr>
              <a:spLocks noChangeArrowheads="1"/>
            </p:cNvSpPr>
            <p:nvPr/>
          </p:nvSpPr>
          <p:spPr bwMode="auto">
            <a:xfrm>
              <a:off x="2976" y="1392"/>
              <a:ext cx="432" cy="384"/>
            </a:xfrm>
            <a:prstGeom prst="irregularSeal2">
              <a:avLst/>
            </a:prstGeom>
            <a:pattFill prst="shingle">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232000" name="AutoShape 128" descr="Shingle"/>
            <p:cNvSpPr>
              <a:spLocks noChangeArrowheads="1"/>
            </p:cNvSpPr>
            <p:nvPr/>
          </p:nvSpPr>
          <p:spPr bwMode="auto">
            <a:xfrm>
              <a:off x="3408" y="1392"/>
              <a:ext cx="432" cy="384"/>
            </a:xfrm>
            <a:prstGeom prst="irregularSeal2">
              <a:avLst/>
            </a:prstGeom>
            <a:pattFill prst="shingle">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232001" name="AutoShape 129" descr="Shingle"/>
            <p:cNvSpPr>
              <a:spLocks noChangeArrowheads="1"/>
            </p:cNvSpPr>
            <p:nvPr/>
          </p:nvSpPr>
          <p:spPr bwMode="auto">
            <a:xfrm>
              <a:off x="3840" y="1344"/>
              <a:ext cx="432" cy="384"/>
            </a:xfrm>
            <a:prstGeom prst="irregularSeal2">
              <a:avLst/>
            </a:prstGeom>
            <a:pattFill prst="shingle">
              <a:fgClr>
                <a:schemeClr val="accent2"/>
              </a:fgClr>
              <a:bgClr>
                <a:srgbClr val="FFFFFF"/>
              </a:bgClr>
            </a:pattFill>
            <a:ln w="12700">
              <a:solidFill>
                <a:schemeClr val="accent2"/>
              </a:solidFill>
              <a:miter lim="800000"/>
              <a:headEnd/>
              <a:tailEnd/>
            </a:ln>
            <a:effectLst/>
          </p:spPr>
          <p:txBody>
            <a:bodyPr wrap="none" anchor="ctr"/>
            <a:lstStyle/>
            <a:p>
              <a:endParaRPr lang="en-US"/>
            </a:p>
          </p:txBody>
        </p:sp>
      </p:grpSp>
      <p:grpSp>
        <p:nvGrpSpPr>
          <p:cNvPr id="3" name="Group 130"/>
          <p:cNvGrpSpPr>
            <a:grpSpLocks/>
          </p:cNvGrpSpPr>
          <p:nvPr/>
        </p:nvGrpSpPr>
        <p:grpSpPr bwMode="auto">
          <a:xfrm>
            <a:off x="1259417" y="3238502"/>
            <a:ext cx="8697383" cy="611188"/>
            <a:chOff x="595" y="1872"/>
            <a:chExt cx="4109" cy="385"/>
          </a:xfrm>
        </p:grpSpPr>
        <p:sp>
          <p:nvSpPr>
            <p:cNvPr id="1232003" name="Rectangle 131"/>
            <p:cNvSpPr>
              <a:spLocks noChangeArrowheads="1"/>
            </p:cNvSpPr>
            <p:nvPr/>
          </p:nvSpPr>
          <p:spPr bwMode="auto">
            <a:xfrm>
              <a:off x="595" y="1968"/>
              <a:ext cx="383" cy="289"/>
            </a:xfrm>
            <a:prstGeom prst="rect">
              <a:avLst/>
            </a:prstGeom>
            <a:noFill/>
            <a:ln w="12700">
              <a:noFill/>
              <a:miter lim="800000"/>
              <a:headEnd/>
              <a:tailEnd/>
            </a:ln>
            <a:effectLst/>
          </p:spPr>
          <p:txBody>
            <a:bodyPr wrap="none" lIns="90488" tIns="44450" rIns="90488" bIns="44450">
              <a:spAutoFit/>
            </a:bodyPr>
            <a:lstStyle/>
            <a:p>
              <a:r>
                <a:rPr lang="en-US" sz="2400" b="1" dirty="0" err="1" smtClean="0">
                  <a:solidFill>
                    <a:schemeClr val="tx1"/>
                  </a:solidFill>
                </a:rPr>
                <a:t>nops</a:t>
              </a:r>
              <a:endParaRPr lang="en-US" sz="2400" b="1" dirty="0">
                <a:solidFill>
                  <a:schemeClr val="tx1"/>
                </a:solidFill>
              </a:endParaRPr>
            </a:p>
          </p:txBody>
        </p:sp>
        <p:sp>
          <p:nvSpPr>
            <p:cNvPr id="1232004" name="AutoShape 132" descr="Shingle"/>
            <p:cNvSpPr>
              <a:spLocks noChangeArrowheads="1"/>
            </p:cNvSpPr>
            <p:nvPr/>
          </p:nvSpPr>
          <p:spPr bwMode="auto">
            <a:xfrm>
              <a:off x="2544" y="1872"/>
              <a:ext cx="432" cy="384"/>
            </a:xfrm>
            <a:prstGeom prst="irregularSeal2">
              <a:avLst/>
            </a:prstGeom>
            <a:pattFill prst="shingle">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232005" name="AutoShape 133" descr="Shingle"/>
            <p:cNvSpPr>
              <a:spLocks noChangeArrowheads="1"/>
            </p:cNvSpPr>
            <p:nvPr/>
          </p:nvSpPr>
          <p:spPr bwMode="auto">
            <a:xfrm>
              <a:off x="2976" y="1872"/>
              <a:ext cx="432" cy="384"/>
            </a:xfrm>
            <a:prstGeom prst="irregularSeal2">
              <a:avLst/>
            </a:prstGeom>
            <a:pattFill prst="shingle">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232006" name="AutoShape 134" descr="Shingle"/>
            <p:cNvSpPr>
              <a:spLocks noChangeArrowheads="1"/>
            </p:cNvSpPr>
            <p:nvPr/>
          </p:nvSpPr>
          <p:spPr bwMode="auto">
            <a:xfrm>
              <a:off x="3408" y="1872"/>
              <a:ext cx="432" cy="384"/>
            </a:xfrm>
            <a:prstGeom prst="irregularSeal2">
              <a:avLst/>
            </a:prstGeom>
            <a:pattFill prst="shingle">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232007" name="AutoShape 135" descr="Shingle"/>
            <p:cNvSpPr>
              <a:spLocks noChangeArrowheads="1"/>
            </p:cNvSpPr>
            <p:nvPr/>
          </p:nvSpPr>
          <p:spPr bwMode="auto">
            <a:xfrm>
              <a:off x="3840" y="1872"/>
              <a:ext cx="432" cy="384"/>
            </a:xfrm>
            <a:prstGeom prst="irregularSeal2">
              <a:avLst/>
            </a:prstGeom>
            <a:pattFill prst="shingle">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232008" name="AutoShape 136" descr="Shingle"/>
            <p:cNvSpPr>
              <a:spLocks noChangeArrowheads="1"/>
            </p:cNvSpPr>
            <p:nvPr/>
          </p:nvSpPr>
          <p:spPr bwMode="auto">
            <a:xfrm>
              <a:off x="4272" y="1872"/>
              <a:ext cx="432" cy="384"/>
            </a:xfrm>
            <a:prstGeom prst="irregularSeal2">
              <a:avLst/>
            </a:prstGeom>
            <a:pattFill prst="shingle">
              <a:fgClr>
                <a:schemeClr val="accent2"/>
              </a:fgClr>
              <a:bgClr>
                <a:srgbClr val="FFFFFF"/>
              </a:bgClr>
            </a:pattFill>
            <a:ln w="12700">
              <a:solidFill>
                <a:schemeClr val="accent2"/>
              </a:solidFill>
              <a:miter lim="800000"/>
              <a:headEnd/>
              <a:tailEnd/>
            </a:ln>
            <a:effectLst/>
          </p:spPr>
          <p:txBody>
            <a:bodyPr wrap="none" anchor="ctr"/>
            <a:lstStyle/>
            <a:p>
              <a:endParaRPr lang="en-US"/>
            </a:p>
          </p:txBody>
        </p:sp>
      </p:grpSp>
      <p:grpSp>
        <p:nvGrpSpPr>
          <p:cNvPr id="4" name="Group 2"/>
          <p:cNvGrpSpPr>
            <a:grpSpLocks/>
          </p:cNvGrpSpPr>
          <p:nvPr/>
        </p:nvGrpSpPr>
        <p:grpSpPr bwMode="auto">
          <a:xfrm>
            <a:off x="7416800" y="1714500"/>
            <a:ext cx="1524000" cy="3886200"/>
            <a:chOff x="3504" y="912"/>
            <a:chExt cx="720" cy="2448"/>
          </a:xfrm>
        </p:grpSpPr>
        <p:sp>
          <p:nvSpPr>
            <p:cNvPr id="1231875" name="Rectangle 3"/>
            <p:cNvSpPr>
              <a:spLocks noChangeArrowheads="1"/>
            </p:cNvSpPr>
            <p:nvPr/>
          </p:nvSpPr>
          <p:spPr bwMode="auto">
            <a:xfrm>
              <a:off x="4080" y="3072"/>
              <a:ext cx="144" cy="288"/>
            </a:xfrm>
            <a:prstGeom prst="rect">
              <a:avLst/>
            </a:prstGeom>
            <a:solidFill>
              <a:srgbClr val="009900"/>
            </a:solidFill>
            <a:ln w="12700">
              <a:solidFill>
                <a:schemeClr val="tx1"/>
              </a:solidFill>
              <a:miter lim="800000"/>
              <a:headEnd/>
              <a:tailEnd/>
            </a:ln>
            <a:effectLst/>
          </p:spPr>
          <p:txBody>
            <a:bodyPr wrap="none" anchor="ctr"/>
            <a:lstStyle/>
            <a:p>
              <a:endParaRPr lang="en-US"/>
            </a:p>
          </p:txBody>
        </p:sp>
        <p:sp>
          <p:nvSpPr>
            <p:cNvPr id="1231876" name="Rectangle 4"/>
            <p:cNvSpPr>
              <a:spLocks noChangeArrowheads="1"/>
            </p:cNvSpPr>
            <p:nvPr/>
          </p:nvSpPr>
          <p:spPr bwMode="auto">
            <a:xfrm>
              <a:off x="3648" y="2544"/>
              <a:ext cx="144" cy="288"/>
            </a:xfrm>
            <a:prstGeom prst="rect">
              <a:avLst/>
            </a:prstGeom>
            <a:solidFill>
              <a:srgbClr val="009900"/>
            </a:solidFill>
            <a:ln w="12700">
              <a:solidFill>
                <a:schemeClr val="tx1"/>
              </a:solidFill>
              <a:miter lim="800000"/>
              <a:headEnd/>
              <a:tailEnd/>
            </a:ln>
            <a:effectLst/>
          </p:spPr>
          <p:txBody>
            <a:bodyPr wrap="none" anchor="ctr"/>
            <a:lstStyle/>
            <a:p>
              <a:endParaRPr lang="en-US"/>
            </a:p>
          </p:txBody>
        </p:sp>
        <p:sp>
          <p:nvSpPr>
            <p:cNvPr id="1231877" name="Rectangle 5"/>
            <p:cNvSpPr>
              <a:spLocks noChangeArrowheads="1"/>
            </p:cNvSpPr>
            <p:nvPr/>
          </p:nvSpPr>
          <p:spPr bwMode="auto">
            <a:xfrm>
              <a:off x="3504" y="912"/>
              <a:ext cx="144" cy="28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31878" name="Line 6"/>
            <p:cNvSpPr>
              <a:spLocks noChangeShapeType="1"/>
            </p:cNvSpPr>
            <p:nvPr/>
          </p:nvSpPr>
          <p:spPr bwMode="auto">
            <a:xfrm>
              <a:off x="3648" y="1200"/>
              <a:ext cx="0" cy="1344"/>
            </a:xfrm>
            <a:prstGeom prst="line">
              <a:avLst/>
            </a:prstGeom>
            <a:noFill/>
            <a:ln w="28575">
              <a:solidFill>
                <a:srgbClr val="009900"/>
              </a:solidFill>
              <a:round/>
              <a:headEnd/>
              <a:tailEnd type="triangle" w="med" len="med"/>
            </a:ln>
            <a:effectLst/>
          </p:spPr>
          <p:txBody>
            <a:bodyPr/>
            <a:lstStyle/>
            <a:p>
              <a:endParaRPr lang="en-US"/>
            </a:p>
          </p:txBody>
        </p:sp>
        <p:sp>
          <p:nvSpPr>
            <p:cNvPr id="1231879" name="Line 7"/>
            <p:cNvSpPr>
              <a:spLocks noChangeShapeType="1"/>
            </p:cNvSpPr>
            <p:nvPr/>
          </p:nvSpPr>
          <p:spPr bwMode="auto">
            <a:xfrm>
              <a:off x="3648" y="1200"/>
              <a:ext cx="432" cy="1872"/>
            </a:xfrm>
            <a:prstGeom prst="line">
              <a:avLst/>
            </a:prstGeom>
            <a:noFill/>
            <a:ln w="28575">
              <a:solidFill>
                <a:srgbClr val="009900"/>
              </a:solidFill>
              <a:round/>
              <a:headEnd/>
              <a:tailEnd type="triangle" w="med" len="med"/>
            </a:ln>
            <a:effectLst/>
          </p:spPr>
          <p:txBody>
            <a:bodyPr/>
            <a:lstStyle/>
            <a:p>
              <a:endParaRPr lang="en-US"/>
            </a:p>
          </p:txBody>
        </p:sp>
      </p:grpSp>
      <p:sp>
        <p:nvSpPr>
          <p:cNvPr id="1231880" name="Rectangle 8"/>
          <p:cNvSpPr>
            <a:spLocks noGrp="1" noChangeArrowheads="1"/>
          </p:cNvSpPr>
          <p:nvPr>
            <p:ph type="title"/>
          </p:nvPr>
        </p:nvSpPr>
        <p:spPr>
          <a:xfrm>
            <a:off x="2250017" y="571500"/>
            <a:ext cx="7628467" cy="422275"/>
          </a:xfrm>
          <a:noFill/>
          <a:ln/>
        </p:spPr>
        <p:txBody>
          <a:bodyPr wrap="none">
            <a:normAutofit fontScale="90000"/>
          </a:bodyPr>
          <a:lstStyle/>
          <a:p>
            <a:r>
              <a:rPr lang="en-US" b="1" dirty="0"/>
              <a:t>One Way to “Fix” a Data Hazard</a:t>
            </a:r>
          </a:p>
        </p:txBody>
      </p:sp>
      <p:sp>
        <p:nvSpPr>
          <p:cNvPr id="1231881" name="Rectangle 9"/>
          <p:cNvSpPr>
            <a:spLocks noChangeArrowheads="1"/>
          </p:cNvSpPr>
          <p:nvPr/>
        </p:nvSpPr>
        <p:spPr bwMode="auto">
          <a:xfrm>
            <a:off x="507415" y="1792288"/>
            <a:ext cx="339838" cy="3136756"/>
          </a:xfrm>
          <a:prstGeom prst="rect">
            <a:avLst/>
          </a:prstGeom>
          <a:noFill/>
          <a:ln w="12700">
            <a:noFill/>
            <a:miter lim="800000"/>
            <a:headEnd/>
            <a:tailEnd/>
          </a:ln>
          <a:effectLst/>
        </p:spPr>
        <p:txBody>
          <a:bodyPr wrap="none" lIns="90488" tIns="44450" rIns="90488" bIns="44450">
            <a:spAutoFit/>
          </a:bodyPr>
          <a:lstStyle/>
          <a:p>
            <a:pPr algn="ctr"/>
            <a:r>
              <a:rPr lang="en-US" i="1">
                <a:solidFill>
                  <a:schemeClr val="tx1"/>
                </a:solidFill>
              </a:rPr>
              <a:t>I</a:t>
            </a:r>
          </a:p>
          <a:p>
            <a:pPr algn="ctr"/>
            <a:r>
              <a:rPr lang="en-US" i="1">
                <a:solidFill>
                  <a:schemeClr val="tx1"/>
                </a:solidFill>
              </a:rPr>
              <a:t>n</a:t>
            </a:r>
          </a:p>
          <a:p>
            <a:pPr algn="ctr"/>
            <a:r>
              <a:rPr lang="en-US" i="1">
                <a:solidFill>
                  <a:schemeClr val="tx1"/>
                </a:solidFill>
              </a:rPr>
              <a:t>s</a:t>
            </a:r>
          </a:p>
          <a:p>
            <a:pPr algn="ctr"/>
            <a:r>
              <a:rPr lang="en-US" i="1">
                <a:solidFill>
                  <a:schemeClr val="tx1"/>
                </a:solidFill>
              </a:rPr>
              <a:t>t</a:t>
            </a:r>
          </a:p>
          <a:p>
            <a:pPr algn="ctr"/>
            <a:r>
              <a:rPr lang="en-US" i="1">
                <a:solidFill>
                  <a:schemeClr val="tx1"/>
                </a:solidFill>
              </a:rPr>
              <a:t>r.</a:t>
            </a:r>
          </a:p>
          <a:p>
            <a:pPr algn="ctr"/>
            <a:endParaRPr lang="en-US" i="1">
              <a:solidFill>
                <a:schemeClr val="tx1"/>
              </a:solidFill>
            </a:endParaRPr>
          </a:p>
          <a:p>
            <a:pPr algn="ctr"/>
            <a:r>
              <a:rPr lang="en-US" i="1">
                <a:solidFill>
                  <a:schemeClr val="tx1"/>
                </a:solidFill>
              </a:rPr>
              <a:t>O</a:t>
            </a:r>
          </a:p>
          <a:p>
            <a:pPr algn="ctr"/>
            <a:r>
              <a:rPr lang="en-US" i="1">
                <a:solidFill>
                  <a:schemeClr val="tx1"/>
                </a:solidFill>
              </a:rPr>
              <a:t>r</a:t>
            </a:r>
          </a:p>
          <a:p>
            <a:pPr algn="ctr"/>
            <a:r>
              <a:rPr lang="en-US" i="1">
                <a:solidFill>
                  <a:schemeClr val="tx1"/>
                </a:solidFill>
              </a:rPr>
              <a:t>d</a:t>
            </a:r>
          </a:p>
          <a:p>
            <a:pPr algn="ctr"/>
            <a:r>
              <a:rPr lang="en-US" i="1">
                <a:solidFill>
                  <a:schemeClr val="tx1"/>
                </a:solidFill>
              </a:rPr>
              <a:t>e</a:t>
            </a:r>
          </a:p>
          <a:p>
            <a:pPr algn="ctr"/>
            <a:r>
              <a:rPr lang="en-US" i="1">
                <a:solidFill>
                  <a:schemeClr val="tx1"/>
                </a:solidFill>
              </a:rPr>
              <a:t>r</a:t>
            </a:r>
          </a:p>
        </p:txBody>
      </p:sp>
      <p:sp>
        <p:nvSpPr>
          <p:cNvPr id="1231882" name="Line 10"/>
          <p:cNvSpPr>
            <a:spLocks noChangeShapeType="1"/>
          </p:cNvSpPr>
          <p:nvPr/>
        </p:nvSpPr>
        <p:spPr bwMode="auto">
          <a:xfrm>
            <a:off x="2844800" y="1185863"/>
            <a:ext cx="8415867"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1231883" name="Rectangle 11"/>
          <p:cNvSpPr>
            <a:spLocks noChangeArrowheads="1"/>
          </p:cNvSpPr>
          <p:nvPr/>
        </p:nvSpPr>
        <p:spPr bwMode="auto">
          <a:xfrm>
            <a:off x="1303712" y="1638301"/>
            <a:ext cx="1657506"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add </a:t>
            </a:r>
            <a:r>
              <a:rPr lang="en-US" sz="2400" b="1" dirty="0" smtClean="0">
                <a:latin typeface="Courier New" pitchFamily="49" charset="0"/>
              </a:rPr>
              <a:t>$s1</a:t>
            </a:r>
            <a:r>
              <a:rPr lang="en-US" sz="2400" b="1" dirty="0">
                <a:solidFill>
                  <a:schemeClr val="tx1"/>
                </a:solidFill>
                <a:latin typeface="Courier New" pitchFamily="49" charset="0"/>
              </a:rPr>
              <a:t>,</a:t>
            </a:r>
          </a:p>
        </p:txBody>
      </p:sp>
      <p:sp>
        <p:nvSpPr>
          <p:cNvPr id="1231884" name="Line 12"/>
          <p:cNvSpPr>
            <a:spLocks noChangeShapeType="1"/>
          </p:cNvSpPr>
          <p:nvPr/>
        </p:nvSpPr>
        <p:spPr bwMode="auto">
          <a:xfrm>
            <a:off x="4419600" y="13128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1885" name="Line 13"/>
          <p:cNvSpPr>
            <a:spLocks noChangeShapeType="1"/>
          </p:cNvSpPr>
          <p:nvPr/>
        </p:nvSpPr>
        <p:spPr bwMode="auto">
          <a:xfrm>
            <a:off x="5334000" y="13128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1886" name="Line 14"/>
          <p:cNvSpPr>
            <a:spLocks noChangeShapeType="1"/>
          </p:cNvSpPr>
          <p:nvPr/>
        </p:nvSpPr>
        <p:spPr bwMode="auto">
          <a:xfrm>
            <a:off x="6248400" y="13128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1887" name="Line 15"/>
          <p:cNvSpPr>
            <a:spLocks noChangeShapeType="1"/>
          </p:cNvSpPr>
          <p:nvPr/>
        </p:nvSpPr>
        <p:spPr bwMode="auto">
          <a:xfrm>
            <a:off x="7162800" y="13128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1888" name="Line 16"/>
          <p:cNvSpPr>
            <a:spLocks noChangeShapeType="1"/>
          </p:cNvSpPr>
          <p:nvPr/>
        </p:nvSpPr>
        <p:spPr bwMode="auto">
          <a:xfrm>
            <a:off x="8077200" y="13128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1889" name="Line 17"/>
          <p:cNvSpPr>
            <a:spLocks noChangeShapeType="1"/>
          </p:cNvSpPr>
          <p:nvPr/>
        </p:nvSpPr>
        <p:spPr bwMode="auto">
          <a:xfrm>
            <a:off x="8991600" y="13128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1890" name="Line 18"/>
          <p:cNvSpPr>
            <a:spLocks noChangeShapeType="1"/>
          </p:cNvSpPr>
          <p:nvPr/>
        </p:nvSpPr>
        <p:spPr bwMode="auto">
          <a:xfrm>
            <a:off x="9906000" y="13128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1891" name="Line 19"/>
          <p:cNvSpPr>
            <a:spLocks noChangeShapeType="1"/>
          </p:cNvSpPr>
          <p:nvPr/>
        </p:nvSpPr>
        <p:spPr bwMode="auto">
          <a:xfrm>
            <a:off x="10820400" y="13128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1892" name="Line 20"/>
          <p:cNvSpPr>
            <a:spLocks noChangeShapeType="1"/>
          </p:cNvSpPr>
          <p:nvPr/>
        </p:nvSpPr>
        <p:spPr bwMode="auto">
          <a:xfrm>
            <a:off x="914400" y="1714500"/>
            <a:ext cx="0" cy="4495800"/>
          </a:xfrm>
          <a:prstGeom prst="line">
            <a:avLst/>
          </a:prstGeom>
          <a:noFill/>
          <a:ln w="28575">
            <a:solidFill>
              <a:schemeClr val="tx1"/>
            </a:solidFill>
            <a:round/>
            <a:headEnd/>
            <a:tailEnd type="triangle" w="med" len="med"/>
          </a:ln>
          <a:effectLst/>
        </p:spPr>
        <p:txBody>
          <a:bodyPr/>
          <a:lstStyle/>
          <a:p>
            <a:endParaRPr lang="en-US"/>
          </a:p>
        </p:txBody>
      </p:sp>
      <p:grpSp>
        <p:nvGrpSpPr>
          <p:cNvPr id="5" name="Group 21"/>
          <p:cNvGrpSpPr>
            <a:grpSpLocks/>
          </p:cNvGrpSpPr>
          <p:nvPr/>
        </p:nvGrpSpPr>
        <p:grpSpPr bwMode="auto">
          <a:xfrm>
            <a:off x="3676651" y="1562100"/>
            <a:ext cx="4455583" cy="838200"/>
            <a:chOff x="1571" y="1152"/>
            <a:chExt cx="2105" cy="528"/>
          </a:xfrm>
        </p:grpSpPr>
        <p:grpSp>
          <p:nvGrpSpPr>
            <p:cNvPr id="6" name="Group 22"/>
            <p:cNvGrpSpPr>
              <a:grpSpLocks/>
            </p:cNvGrpSpPr>
            <p:nvPr/>
          </p:nvGrpSpPr>
          <p:grpSpPr bwMode="auto">
            <a:xfrm>
              <a:off x="2497" y="1152"/>
              <a:ext cx="213" cy="481"/>
              <a:chOff x="2217" y="1413"/>
              <a:chExt cx="213" cy="481"/>
            </a:xfrm>
          </p:grpSpPr>
          <p:sp>
            <p:nvSpPr>
              <p:cNvPr id="1231895" name="Freeform 23"/>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896" name="Rectangle 24"/>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7" name="Group 25"/>
            <p:cNvGrpSpPr>
              <a:grpSpLocks/>
            </p:cNvGrpSpPr>
            <p:nvPr/>
          </p:nvGrpSpPr>
          <p:grpSpPr bwMode="auto">
            <a:xfrm>
              <a:off x="1571" y="1248"/>
              <a:ext cx="340" cy="289"/>
              <a:chOff x="1291" y="1509"/>
              <a:chExt cx="340" cy="289"/>
            </a:xfrm>
          </p:grpSpPr>
          <p:sp>
            <p:nvSpPr>
              <p:cNvPr id="1231898" name="Rectangle 26"/>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8" name="Group 27"/>
              <p:cNvGrpSpPr>
                <a:grpSpLocks/>
              </p:cNvGrpSpPr>
              <p:nvPr/>
            </p:nvGrpSpPr>
            <p:grpSpPr bwMode="auto">
              <a:xfrm>
                <a:off x="1291" y="1509"/>
                <a:ext cx="340" cy="289"/>
                <a:chOff x="1291" y="1509"/>
                <a:chExt cx="340" cy="289"/>
              </a:xfrm>
            </p:grpSpPr>
            <p:sp>
              <p:nvSpPr>
                <p:cNvPr id="1231900" name="Freeform 28"/>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01" name="Freeform 29"/>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31902" name="Rectangle 30"/>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9" name="Group 31"/>
            <p:cNvGrpSpPr>
              <a:grpSpLocks/>
            </p:cNvGrpSpPr>
            <p:nvPr/>
          </p:nvGrpSpPr>
          <p:grpSpPr bwMode="auto">
            <a:xfrm>
              <a:off x="2031" y="1248"/>
              <a:ext cx="296" cy="289"/>
              <a:chOff x="1751" y="1509"/>
              <a:chExt cx="296" cy="289"/>
            </a:xfrm>
          </p:grpSpPr>
          <p:sp>
            <p:nvSpPr>
              <p:cNvPr id="1231904" name="Freeform 32"/>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05" name="Freeform 33"/>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1906" name="Line 34"/>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31907" name="Freeform 35"/>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08" name="Line 36"/>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31909" name="Rectangle 37"/>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10" name="Group 38"/>
            <p:cNvGrpSpPr>
              <a:grpSpLocks/>
            </p:cNvGrpSpPr>
            <p:nvPr/>
          </p:nvGrpSpPr>
          <p:grpSpPr bwMode="auto">
            <a:xfrm>
              <a:off x="2880" y="1248"/>
              <a:ext cx="325" cy="289"/>
              <a:chOff x="2600" y="1509"/>
              <a:chExt cx="325" cy="289"/>
            </a:xfrm>
          </p:grpSpPr>
          <p:sp>
            <p:nvSpPr>
              <p:cNvPr id="1231911" name="Freeform 39"/>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12" name="Freeform 40"/>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1913" name="Rectangle 41"/>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1" name="Group 42"/>
            <p:cNvGrpSpPr>
              <a:grpSpLocks/>
            </p:cNvGrpSpPr>
            <p:nvPr/>
          </p:nvGrpSpPr>
          <p:grpSpPr bwMode="auto">
            <a:xfrm>
              <a:off x="3348" y="1248"/>
              <a:ext cx="284" cy="289"/>
              <a:chOff x="3068" y="1509"/>
              <a:chExt cx="284" cy="289"/>
            </a:xfrm>
          </p:grpSpPr>
          <p:sp>
            <p:nvSpPr>
              <p:cNvPr id="1231915" name="Freeform 43"/>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16" name="Freeform 44"/>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1917" name="Line 45"/>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31918" name="Line 46"/>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31919" name="Line 47"/>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31920" name="Line 48"/>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31921" name="Line 49"/>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31922" name="Line 50"/>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31923" name="Line 51"/>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31924" name="Line 52"/>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31925" name="Line 53"/>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2" name="Group 54"/>
          <p:cNvGrpSpPr>
            <a:grpSpLocks/>
          </p:cNvGrpSpPr>
          <p:nvPr/>
        </p:nvGrpSpPr>
        <p:grpSpPr bwMode="auto">
          <a:xfrm>
            <a:off x="1229784" y="4152900"/>
            <a:ext cx="10560050" cy="1676400"/>
            <a:chOff x="581" y="2448"/>
            <a:chExt cx="4989" cy="1056"/>
          </a:xfrm>
        </p:grpSpPr>
        <p:sp>
          <p:nvSpPr>
            <p:cNvPr id="1231927" name="Rectangle 55"/>
            <p:cNvSpPr>
              <a:spLocks noChangeArrowheads="1"/>
            </p:cNvSpPr>
            <p:nvPr/>
          </p:nvSpPr>
          <p:spPr bwMode="auto">
            <a:xfrm>
              <a:off x="581" y="2496"/>
              <a:ext cx="1393" cy="289"/>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sub </a:t>
              </a:r>
              <a:r>
                <a:rPr lang="en-US" sz="2400" b="1" dirty="0" smtClean="0">
                  <a:solidFill>
                    <a:schemeClr val="tx1"/>
                  </a:solidFill>
                  <a:latin typeface="Courier New" pitchFamily="49" charset="0"/>
                </a:rPr>
                <a:t>$s4,</a:t>
              </a:r>
              <a:r>
                <a:rPr lang="en-US" sz="2400" b="1" dirty="0" smtClean="0">
                  <a:solidFill>
                    <a:srgbClr val="009900"/>
                  </a:solidFill>
                  <a:latin typeface="Courier New" pitchFamily="49" charset="0"/>
                </a:rPr>
                <a:t>$s1</a:t>
              </a:r>
              <a:r>
                <a:rPr lang="en-US" sz="2400" b="1" dirty="0" smtClean="0">
                  <a:solidFill>
                    <a:schemeClr val="tx1"/>
                  </a:solidFill>
                  <a:latin typeface="Courier New" pitchFamily="49" charset="0"/>
                </a:rPr>
                <a:t>,$s5</a:t>
              </a:r>
              <a:endParaRPr lang="en-US" sz="2400" b="1" dirty="0">
                <a:solidFill>
                  <a:schemeClr val="tx1"/>
                </a:solidFill>
                <a:latin typeface="Courier New" pitchFamily="49" charset="0"/>
              </a:endParaRPr>
            </a:p>
          </p:txBody>
        </p:sp>
        <p:sp>
          <p:nvSpPr>
            <p:cNvPr id="1231928" name="Rectangle 56"/>
            <p:cNvSpPr>
              <a:spLocks noChangeArrowheads="1"/>
            </p:cNvSpPr>
            <p:nvPr/>
          </p:nvSpPr>
          <p:spPr bwMode="auto">
            <a:xfrm>
              <a:off x="605" y="3051"/>
              <a:ext cx="1393" cy="289"/>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and </a:t>
              </a:r>
              <a:r>
                <a:rPr lang="en-US" sz="2400" b="1" dirty="0" smtClean="0">
                  <a:solidFill>
                    <a:schemeClr val="tx1"/>
                  </a:solidFill>
                  <a:latin typeface="Courier New" pitchFamily="49" charset="0"/>
                </a:rPr>
                <a:t>$s6</a:t>
              </a:r>
              <a:r>
                <a:rPr lang="en-US" sz="2400" b="1" dirty="0" smtClean="0">
                  <a:solidFill>
                    <a:srgbClr val="009900"/>
                  </a:solidFill>
                  <a:latin typeface="Courier New" pitchFamily="49" charset="0"/>
                </a:rPr>
                <a:t>,$s1</a:t>
              </a:r>
              <a:r>
                <a:rPr lang="en-US" sz="2400" b="1" dirty="0" smtClean="0">
                  <a:solidFill>
                    <a:schemeClr val="tx1"/>
                  </a:solidFill>
                  <a:latin typeface="Courier New" pitchFamily="49" charset="0"/>
                </a:rPr>
                <a:t>,$s7</a:t>
              </a:r>
              <a:endParaRPr lang="en-US" sz="2400" b="1" dirty="0">
                <a:solidFill>
                  <a:schemeClr val="tx1"/>
                </a:solidFill>
                <a:latin typeface="Courier New" pitchFamily="49" charset="0"/>
              </a:endParaRPr>
            </a:p>
          </p:txBody>
        </p:sp>
        <p:grpSp>
          <p:nvGrpSpPr>
            <p:cNvPr id="13" name="Group 57"/>
            <p:cNvGrpSpPr>
              <a:grpSpLocks/>
            </p:cNvGrpSpPr>
            <p:nvPr/>
          </p:nvGrpSpPr>
          <p:grpSpPr bwMode="auto">
            <a:xfrm>
              <a:off x="3033" y="2448"/>
              <a:ext cx="2105" cy="528"/>
              <a:chOff x="1571" y="1152"/>
              <a:chExt cx="2105" cy="528"/>
            </a:xfrm>
          </p:grpSpPr>
          <p:grpSp>
            <p:nvGrpSpPr>
              <p:cNvPr id="14" name="Group 58"/>
              <p:cNvGrpSpPr>
                <a:grpSpLocks/>
              </p:cNvGrpSpPr>
              <p:nvPr/>
            </p:nvGrpSpPr>
            <p:grpSpPr bwMode="auto">
              <a:xfrm>
                <a:off x="2497" y="1152"/>
                <a:ext cx="213" cy="481"/>
                <a:chOff x="2217" y="1413"/>
                <a:chExt cx="213" cy="481"/>
              </a:xfrm>
            </p:grpSpPr>
            <p:sp>
              <p:nvSpPr>
                <p:cNvPr id="1231931" name="Freeform 59"/>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32" name="Rectangle 60"/>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5" name="Group 61"/>
              <p:cNvGrpSpPr>
                <a:grpSpLocks/>
              </p:cNvGrpSpPr>
              <p:nvPr/>
            </p:nvGrpSpPr>
            <p:grpSpPr bwMode="auto">
              <a:xfrm>
                <a:off x="1571" y="1248"/>
                <a:ext cx="340" cy="289"/>
                <a:chOff x="1291" y="1509"/>
                <a:chExt cx="340" cy="289"/>
              </a:xfrm>
            </p:grpSpPr>
            <p:sp>
              <p:nvSpPr>
                <p:cNvPr id="1231934" name="Rectangle 62"/>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16" name="Group 63"/>
                <p:cNvGrpSpPr>
                  <a:grpSpLocks/>
                </p:cNvGrpSpPr>
                <p:nvPr/>
              </p:nvGrpSpPr>
              <p:grpSpPr bwMode="auto">
                <a:xfrm>
                  <a:off x="1291" y="1509"/>
                  <a:ext cx="340" cy="289"/>
                  <a:chOff x="1291" y="1509"/>
                  <a:chExt cx="340" cy="289"/>
                </a:xfrm>
              </p:grpSpPr>
              <p:sp>
                <p:nvSpPr>
                  <p:cNvPr id="1231936" name="Freeform 64"/>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37" name="Freeform 65"/>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31938" name="Rectangle 66"/>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7" name="Group 67"/>
              <p:cNvGrpSpPr>
                <a:grpSpLocks/>
              </p:cNvGrpSpPr>
              <p:nvPr/>
            </p:nvGrpSpPr>
            <p:grpSpPr bwMode="auto">
              <a:xfrm>
                <a:off x="2031" y="1248"/>
                <a:ext cx="296" cy="289"/>
                <a:chOff x="1751" y="1509"/>
                <a:chExt cx="296" cy="289"/>
              </a:xfrm>
            </p:grpSpPr>
            <p:sp>
              <p:nvSpPr>
                <p:cNvPr id="1231940" name="Freeform 68"/>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41" name="Freeform 69"/>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1942" name="Line 70"/>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31943" name="Freeform 71"/>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44" name="Line 72"/>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31945" name="Rectangle 73"/>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18" name="Group 74"/>
              <p:cNvGrpSpPr>
                <a:grpSpLocks/>
              </p:cNvGrpSpPr>
              <p:nvPr/>
            </p:nvGrpSpPr>
            <p:grpSpPr bwMode="auto">
              <a:xfrm>
                <a:off x="2880" y="1248"/>
                <a:ext cx="325" cy="289"/>
                <a:chOff x="2600" y="1509"/>
                <a:chExt cx="325" cy="289"/>
              </a:xfrm>
            </p:grpSpPr>
            <p:sp>
              <p:nvSpPr>
                <p:cNvPr id="1231947" name="Freeform 75"/>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48" name="Freeform 76"/>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1949" name="Rectangle 77"/>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9" name="Group 78"/>
              <p:cNvGrpSpPr>
                <a:grpSpLocks/>
              </p:cNvGrpSpPr>
              <p:nvPr/>
            </p:nvGrpSpPr>
            <p:grpSpPr bwMode="auto">
              <a:xfrm>
                <a:off x="3348" y="1248"/>
                <a:ext cx="284" cy="289"/>
                <a:chOff x="3068" y="1509"/>
                <a:chExt cx="284" cy="289"/>
              </a:xfrm>
            </p:grpSpPr>
            <p:sp>
              <p:nvSpPr>
                <p:cNvPr id="1231951" name="Freeform 79"/>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52" name="Freeform 80"/>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1953" name="Line 81"/>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31954" name="Line 82"/>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31955" name="Line 83"/>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31956" name="Line 84"/>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31957" name="Line 85"/>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31958" name="Line 86"/>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31959" name="Line 87"/>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31960" name="Line 88"/>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31961" name="Line 89"/>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20" name="Group 90"/>
            <p:cNvGrpSpPr>
              <a:grpSpLocks/>
            </p:cNvGrpSpPr>
            <p:nvPr/>
          </p:nvGrpSpPr>
          <p:grpSpPr bwMode="auto">
            <a:xfrm>
              <a:off x="3465" y="2976"/>
              <a:ext cx="2105" cy="528"/>
              <a:chOff x="1571" y="1152"/>
              <a:chExt cx="2105" cy="528"/>
            </a:xfrm>
          </p:grpSpPr>
          <p:grpSp>
            <p:nvGrpSpPr>
              <p:cNvPr id="21" name="Group 91"/>
              <p:cNvGrpSpPr>
                <a:grpSpLocks/>
              </p:cNvGrpSpPr>
              <p:nvPr/>
            </p:nvGrpSpPr>
            <p:grpSpPr bwMode="auto">
              <a:xfrm>
                <a:off x="2497" y="1152"/>
                <a:ext cx="213" cy="481"/>
                <a:chOff x="2217" y="1413"/>
                <a:chExt cx="213" cy="481"/>
              </a:xfrm>
            </p:grpSpPr>
            <p:sp>
              <p:nvSpPr>
                <p:cNvPr id="1231964" name="Freeform 92"/>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65" name="Rectangle 93"/>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22" name="Group 94"/>
              <p:cNvGrpSpPr>
                <a:grpSpLocks/>
              </p:cNvGrpSpPr>
              <p:nvPr/>
            </p:nvGrpSpPr>
            <p:grpSpPr bwMode="auto">
              <a:xfrm>
                <a:off x="1571" y="1248"/>
                <a:ext cx="340" cy="289"/>
                <a:chOff x="1291" y="1509"/>
                <a:chExt cx="340" cy="289"/>
              </a:xfrm>
            </p:grpSpPr>
            <p:sp>
              <p:nvSpPr>
                <p:cNvPr id="1231967" name="Rectangle 95"/>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23" name="Group 96"/>
                <p:cNvGrpSpPr>
                  <a:grpSpLocks/>
                </p:cNvGrpSpPr>
                <p:nvPr/>
              </p:nvGrpSpPr>
              <p:grpSpPr bwMode="auto">
                <a:xfrm>
                  <a:off x="1291" y="1509"/>
                  <a:ext cx="340" cy="289"/>
                  <a:chOff x="1291" y="1509"/>
                  <a:chExt cx="340" cy="289"/>
                </a:xfrm>
              </p:grpSpPr>
              <p:sp>
                <p:nvSpPr>
                  <p:cNvPr id="1231969" name="Freeform 97"/>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70" name="Freeform 98"/>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31971" name="Rectangle 99"/>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4" name="Group 100"/>
              <p:cNvGrpSpPr>
                <a:grpSpLocks/>
              </p:cNvGrpSpPr>
              <p:nvPr/>
            </p:nvGrpSpPr>
            <p:grpSpPr bwMode="auto">
              <a:xfrm>
                <a:off x="2031" y="1248"/>
                <a:ext cx="296" cy="289"/>
                <a:chOff x="1751" y="1509"/>
                <a:chExt cx="296" cy="289"/>
              </a:xfrm>
            </p:grpSpPr>
            <p:sp>
              <p:nvSpPr>
                <p:cNvPr id="1231973" name="Freeform 101"/>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74" name="Freeform 102"/>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1975" name="Line 103"/>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31976" name="Freeform 104"/>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77" name="Line 105"/>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31978" name="Rectangle 106"/>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25" name="Group 107"/>
              <p:cNvGrpSpPr>
                <a:grpSpLocks/>
              </p:cNvGrpSpPr>
              <p:nvPr/>
            </p:nvGrpSpPr>
            <p:grpSpPr bwMode="auto">
              <a:xfrm>
                <a:off x="2880" y="1248"/>
                <a:ext cx="325" cy="289"/>
                <a:chOff x="2600" y="1509"/>
                <a:chExt cx="325" cy="289"/>
              </a:xfrm>
            </p:grpSpPr>
            <p:sp>
              <p:nvSpPr>
                <p:cNvPr id="1231980" name="Freeform 108"/>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81" name="Freeform 109"/>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1982" name="Rectangle 110"/>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6" name="Group 111"/>
              <p:cNvGrpSpPr>
                <a:grpSpLocks/>
              </p:cNvGrpSpPr>
              <p:nvPr/>
            </p:nvGrpSpPr>
            <p:grpSpPr bwMode="auto">
              <a:xfrm>
                <a:off x="3348" y="1248"/>
                <a:ext cx="284" cy="289"/>
                <a:chOff x="3068" y="1509"/>
                <a:chExt cx="284" cy="289"/>
              </a:xfrm>
            </p:grpSpPr>
            <p:sp>
              <p:nvSpPr>
                <p:cNvPr id="1231984" name="Freeform 112"/>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1985" name="Freeform 113"/>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1986" name="Line 114"/>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31987" name="Line 115"/>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31988" name="Line 116"/>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31989" name="Line 117"/>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31990" name="Line 118"/>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31991" name="Line 119"/>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31992" name="Line 120"/>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31993" name="Line 121"/>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31994" name="Line 122"/>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sp>
        <p:nvSpPr>
          <p:cNvPr id="1232009" name="Rectangle 137"/>
          <p:cNvSpPr>
            <a:spLocks noChangeArrowheads="1"/>
          </p:cNvSpPr>
          <p:nvPr/>
        </p:nvSpPr>
        <p:spPr bwMode="auto">
          <a:xfrm>
            <a:off x="9042400" y="1257300"/>
            <a:ext cx="2641600" cy="705321"/>
          </a:xfrm>
          <a:prstGeom prst="rect">
            <a:avLst/>
          </a:prstGeom>
          <a:noFill/>
          <a:ln w="12700">
            <a:noFill/>
            <a:miter lim="800000"/>
            <a:headEnd/>
            <a:tailEnd/>
          </a:ln>
          <a:effectLst/>
        </p:spPr>
        <p:txBody>
          <a:bodyPr lIns="90488" tIns="44450" rIns="90488" bIns="44450">
            <a:spAutoFit/>
          </a:bodyPr>
          <a:lstStyle/>
          <a:p>
            <a:pPr algn="l" rtl="0"/>
            <a:r>
              <a:rPr lang="en-US" sz="2000" b="1" dirty="0">
                <a:solidFill>
                  <a:srgbClr val="FF0000"/>
                </a:solidFill>
              </a:rPr>
              <a:t>Can fix data hazard by </a:t>
            </a:r>
            <a:r>
              <a:rPr lang="en-US" sz="2000" b="1" dirty="0" smtClean="0">
                <a:solidFill>
                  <a:srgbClr val="FF0000"/>
                </a:solidFill>
              </a:rPr>
              <a:t>waiting</a:t>
            </a:r>
            <a:endParaRPr lang="en-US" sz="2000" b="1" dirty="0">
              <a:solidFill>
                <a:srgbClr val="FF0000"/>
              </a:solidFill>
            </a:endParaRPr>
          </a:p>
        </p:txBody>
      </p:sp>
      <p:sp>
        <p:nvSpPr>
          <p:cNvPr id="27" name="Slide Number Placeholder 26"/>
          <p:cNvSpPr>
            <a:spLocks noGrp="1"/>
          </p:cNvSpPr>
          <p:nvPr>
            <p:ph type="sldNum" sz="quarter" idx="12"/>
          </p:nvPr>
        </p:nvSpPr>
        <p:spPr/>
        <p:txBody>
          <a:bodyPr/>
          <a:lstStyle/>
          <a:p>
            <a:fld id="{CB65DC77-F180-4F46-9AB4-E848A677D315}" type="slidenum">
              <a:rPr lang="ar-EG" smtClean="0"/>
              <a:t>25</a:t>
            </a:fld>
            <a:endParaRPr lang="ar-EG"/>
          </a:p>
        </p:txBody>
      </p:sp>
    </p:spTree>
    <p:extLst>
      <p:ext uri="{BB962C8B-B14F-4D97-AF65-F5344CB8AC3E}">
        <p14:creationId xmlns:p14="http://schemas.microsoft.com/office/powerpoint/2010/main" val="1822383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20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50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oup 196"/>
          <p:cNvGrpSpPr/>
          <p:nvPr/>
        </p:nvGrpSpPr>
        <p:grpSpPr>
          <a:xfrm>
            <a:off x="5994400" y="1638300"/>
            <a:ext cx="711200" cy="1371600"/>
            <a:chOff x="4495800" y="1447800"/>
            <a:chExt cx="533400" cy="1371600"/>
          </a:xfrm>
        </p:grpSpPr>
        <p:sp>
          <p:nvSpPr>
            <p:cNvPr id="1246397" name="Rectangle 189"/>
            <p:cNvSpPr>
              <a:spLocks noChangeArrowheads="1"/>
            </p:cNvSpPr>
            <p:nvPr/>
          </p:nvSpPr>
          <p:spPr bwMode="auto">
            <a:xfrm>
              <a:off x="4876800" y="2362200"/>
              <a:ext cx="152400" cy="457200"/>
            </a:xfrm>
            <a:prstGeom prst="rect">
              <a:avLst/>
            </a:prstGeom>
            <a:solidFill>
              <a:srgbClr val="009900"/>
            </a:solidFill>
            <a:ln w="12700">
              <a:solidFill>
                <a:schemeClr val="tx1"/>
              </a:solidFill>
              <a:miter lim="800000"/>
              <a:headEnd/>
              <a:tailEnd/>
            </a:ln>
            <a:effectLst/>
          </p:spPr>
          <p:txBody>
            <a:bodyPr wrap="none" anchor="ctr"/>
            <a:lstStyle/>
            <a:p>
              <a:endParaRPr lang="en-US"/>
            </a:p>
          </p:txBody>
        </p:sp>
        <p:sp>
          <p:nvSpPr>
            <p:cNvPr id="1246398" name="Rectangle 190"/>
            <p:cNvSpPr>
              <a:spLocks noChangeArrowheads="1"/>
            </p:cNvSpPr>
            <p:nvPr/>
          </p:nvSpPr>
          <p:spPr bwMode="auto">
            <a:xfrm>
              <a:off x="4495800" y="1447800"/>
              <a:ext cx="152400" cy="4572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46399" name="Line 191"/>
            <p:cNvSpPr>
              <a:spLocks noChangeShapeType="1"/>
            </p:cNvSpPr>
            <p:nvPr/>
          </p:nvSpPr>
          <p:spPr bwMode="auto">
            <a:xfrm>
              <a:off x="4648200" y="1676400"/>
              <a:ext cx="228600" cy="914400"/>
            </a:xfrm>
            <a:prstGeom prst="line">
              <a:avLst/>
            </a:prstGeom>
            <a:noFill/>
            <a:ln w="28575">
              <a:solidFill>
                <a:srgbClr val="009900"/>
              </a:solidFill>
              <a:round/>
              <a:headEnd/>
              <a:tailEnd type="triangle" w="med" len="med"/>
            </a:ln>
            <a:effectLst/>
          </p:spPr>
          <p:txBody>
            <a:bodyPr/>
            <a:lstStyle/>
            <a:p>
              <a:endParaRPr lang="en-US"/>
            </a:p>
          </p:txBody>
        </p:sp>
      </p:grpSp>
      <p:grpSp>
        <p:nvGrpSpPr>
          <p:cNvPr id="198" name="Group 197"/>
          <p:cNvGrpSpPr/>
          <p:nvPr/>
        </p:nvGrpSpPr>
        <p:grpSpPr>
          <a:xfrm>
            <a:off x="6197600" y="1866900"/>
            <a:ext cx="1320800" cy="2133600"/>
            <a:chOff x="4648200" y="1676400"/>
            <a:chExt cx="990600" cy="2133600"/>
          </a:xfrm>
        </p:grpSpPr>
        <p:sp>
          <p:nvSpPr>
            <p:cNvPr id="1246396" name="Rectangle 188"/>
            <p:cNvSpPr>
              <a:spLocks noChangeArrowheads="1"/>
            </p:cNvSpPr>
            <p:nvPr/>
          </p:nvSpPr>
          <p:spPr bwMode="auto">
            <a:xfrm>
              <a:off x="5486400" y="3352800"/>
              <a:ext cx="152400" cy="457200"/>
            </a:xfrm>
            <a:prstGeom prst="rect">
              <a:avLst/>
            </a:prstGeom>
            <a:solidFill>
              <a:srgbClr val="009900"/>
            </a:solidFill>
            <a:ln w="12700">
              <a:solidFill>
                <a:schemeClr val="tx1"/>
              </a:solidFill>
              <a:miter lim="800000"/>
              <a:headEnd/>
              <a:tailEnd/>
            </a:ln>
            <a:effectLst/>
          </p:spPr>
          <p:txBody>
            <a:bodyPr wrap="none" anchor="ctr"/>
            <a:lstStyle/>
            <a:p>
              <a:endParaRPr lang="en-US"/>
            </a:p>
          </p:txBody>
        </p:sp>
        <p:sp>
          <p:nvSpPr>
            <p:cNvPr id="1246400" name="Line 192"/>
            <p:cNvSpPr>
              <a:spLocks noChangeShapeType="1"/>
            </p:cNvSpPr>
            <p:nvPr/>
          </p:nvSpPr>
          <p:spPr bwMode="auto">
            <a:xfrm>
              <a:off x="4648200" y="1676400"/>
              <a:ext cx="838200" cy="1981200"/>
            </a:xfrm>
            <a:prstGeom prst="line">
              <a:avLst/>
            </a:prstGeom>
            <a:noFill/>
            <a:ln w="28575">
              <a:solidFill>
                <a:srgbClr val="009900"/>
              </a:solidFill>
              <a:round/>
              <a:headEnd/>
              <a:tailEnd type="triangle" w="med" len="med"/>
            </a:ln>
            <a:effectLst/>
          </p:spPr>
          <p:txBody>
            <a:bodyPr/>
            <a:lstStyle/>
            <a:p>
              <a:endParaRPr lang="en-US"/>
            </a:p>
          </p:txBody>
        </p:sp>
      </p:grpSp>
      <p:sp>
        <p:nvSpPr>
          <p:cNvPr id="1246210" name="Rectangle 2"/>
          <p:cNvSpPr>
            <a:spLocks noGrp="1" noChangeArrowheads="1"/>
          </p:cNvSpPr>
          <p:nvPr>
            <p:ph type="title"/>
          </p:nvPr>
        </p:nvSpPr>
        <p:spPr>
          <a:xfrm>
            <a:off x="1847851" y="533400"/>
            <a:ext cx="8240183" cy="422275"/>
          </a:xfrm>
          <a:noFill/>
          <a:ln/>
        </p:spPr>
        <p:txBody>
          <a:bodyPr wrap="none">
            <a:normAutofit fontScale="90000"/>
          </a:bodyPr>
          <a:lstStyle/>
          <a:p>
            <a:r>
              <a:rPr lang="en-US" b="1" dirty="0"/>
              <a:t>Another Way to “Fix” a Data Hazard</a:t>
            </a:r>
          </a:p>
        </p:txBody>
      </p:sp>
      <p:sp>
        <p:nvSpPr>
          <p:cNvPr id="1246212" name="Line 4"/>
          <p:cNvSpPr>
            <a:spLocks noChangeShapeType="1"/>
          </p:cNvSpPr>
          <p:nvPr/>
        </p:nvSpPr>
        <p:spPr bwMode="auto">
          <a:xfrm>
            <a:off x="2844800" y="1109663"/>
            <a:ext cx="8415867"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1246214" name="Line 6"/>
          <p:cNvSpPr>
            <a:spLocks noChangeShapeType="1"/>
          </p:cNvSpPr>
          <p:nvPr/>
        </p:nvSpPr>
        <p:spPr bwMode="auto">
          <a:xfrm>
            <a:off x="4419600" y="1236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46215" name="Line 7"/>
          <p:cNvSpPr>
            <a:spLocks noChangeShapeType="1"/>
          </p:cNvSpPr>
          <p:nvPr/>
        </p:nvSpPr>
        <p:spPr bwMode="auto">
          <a:xfrm>
            <a:off x="5334000" y="1236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46216" name="Line 8"/>
          <p:cNvSpPr>
            <a:spLocks noChangeShapeType="1"/>
          </p:cNvSpPr>
          <p:nvPr/>
        </p:nvSpPr>
        <p:spPr bwMode="auto">
          <a:xfrm>
            <a:off x="6248400" y="1236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46217" name="Line 9"/>
          <p:cNvSpPr>
            <a:spLocks noChangeShapeType="1"/>
          </p:cNvSpPr>
          <p:nvPr/>
        </p:nvSpPr>
        <p:spPr bwMode="auto">
          <a:xfrm>
            <a:off x="7162800" y="1236663"/>
            <a:ext cx="0" cy="4470400"/>
          </a:xfrm>
          <a:prstGeom prst="line">
            <a:avLst/>
          </a:prstGeom>
          <a:noFill/>
          <a:ln w="25400">
            <a:solidFill>
              <a:schemeClr val="tx1"/>
            </a:solidFill>
            <a:prstDash val="sysDot"/>
            <a:round/>
            <a:headEnd/>
            <a:tailEnd/>
          </a:ln>
          <a:effectLst/>
        </p:spPr>
        <p:txBody>
          <a:bodyPr wrap="none" anchor="ctr"/>
          <a:lstStyle/>
          <a:p>
            <a:endParaRPr lang="en-US"/>
          </a:p>
        </p:txBody>
      </p:sp>
      <p:grpSp>
        <p:nvGrpSpPr>
          <p:cNvPr id="3" name="Group 207"/>
          <p:cNvGrpSpPr>
            <a:grpSpLocks/>
          </p:cNvGrpSpPr>
          <p:nvPr/>
        </p:nvGrpSpPr>
        <p:grpSpPr bwMode="auto">
          <a:xfrm>
            <a:off x="7416800" y="1638300"/>
            <a:ext cx="1524000" cy="4191000"/>
            <a:chOff x="3504" y="912"/>
            <a:chExt cx="720" cy="2640"/>
          </a:xfrm>
        </p:grpSpPr>
        <p:sp>
          <p:nvSpPr>
            <p:cNvPr id="1246403" name="Rectangle 195"/>
            <p:cNvSpPr>
              <a:spLocks noChangeArrowheads="1"/>
            </p:cNvSpPr>
            <p:nvPr/>
          </p:nvSpPr>
          <p:spPr bwMode="auto">
            <a:xfrm>
              <a:off x="3504" y="912"/>
              <a:ext cx="144" cy="288"/>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246394" name="Rectangle 186"/>
            <p:cNvSpPr>
              <a:spLocks noChangeArrowheads="1"/>
            </p:cNvSpPr>
            <p:nvPr/>
          </p:nvSpPr>
          <p:spPr bwMode="auto">
            <a:xfrm>
              <a:off x="4080" y="3264"/>
              <a:ext cx="144" cy="288"/>
            </a:xfrm>
            <a:prstGeom prst="rect">
              <a:avLst/>
            </a:prstGeom>
            <a:solidFill>
              <a:srgbClr val="009900"/>
            </a:solidFill>
            <a:ln w="12700">
              <a:solidFill>
                <a:schemeClr val="tx1"/>
              </a:solidFill>
              <a:miter lim="800000"/>
              <a:headEnd/>
              <a:tailEnd/>
            </a:ln>
            <a:effectLst/>
          </p:spPr>
          <p:txBody>
            <a:bodyPr wrap="none" anchor="ctr"/>
            <a:lstStyle/>
            <a:p>
              <a:endParaRPr lang="en-US"/>
            </a:p>
          </p:txBody>
        </p:sp>
        <p:sp>
          <p:nvSpPr>
            <p:cNvPr id="1246395" name="Rectangle 187"/>
            <p:cNvSpPr>
              <a:spLocks noChangeArrowheads="1"/>
            </p:cNvSpPr>
            <p:nvPr/>
          </p:nvSpPr>
          <p:spPr bwMode="auto">
            <a:xfrm>
              <a:off x="3648" y="2736"/>
              <a:ext cx="144" cy="288"/>
            </a:xfrm>
            <a:prstGeom prst="rect">
              <a:avLst/>
            </a:prstGeom>
            <a:solidFill>
              <a:srgbClr val="009900"/>
            </a:solidFill>
            <a:ln w="12700">
              <a:solidFill>
                <a:schemeClr val="tx1"/>
              </a:solidFill>
              <a:miter lim="800000"/>
              <a:headEnd/>
              <a:tailEnd/>
            </a:ln>
            <a:effectLst/>
          </p:spPr>
          <p:txBody>
            <a:bodyPr wrap="none" anchor="ctr"/>
            <a:lstStyle/>
            <a:p>
              <a:endParaRPr lang="en-US"/>
            </a:p>
          </p:txBody>
        </p:sp>
        <p:sp>
          <p:nvSpPr>
            <p:cNvPr id="1246401" name="Line 193"/>
            <p:cNvSpPr>
              <a:spLocks noChangeShapeType="1"/>
            </p:cNvSpPr>
            <p:nvPr/>
          </p:nvSpPr>
          <p:spPr bwMode="auto">
            <a:xfrm>
              <a:off x="3600" y="1200"/>
              <a:ext cx="48" cy="1680"/>
            </a:xfrm>
            <a:prstGeom prst="line">
              <a:avLst/>
            </a:prstGeom>
            <a:noFill/>
            <a:ln w="28575">
              <a:solidFill>
                <a:srgbClr val="009900"/>
              </a:solidFill>
              <a:round/>
              <a:headEnd/>
              <a:tailEnd type="triangle" w="med" len="med"/>
            </a:ln>
            <a:effectLst/>
          </p:spPr>
          <p:txBody>
            <a:bodyPr/>
            <a:lstStyle/>
            <a:p>
              <a:endParaRPr lang="en-US"/>
            </a:p>
          </p:txBody>
        </p:sp>
      </p:grpSp>
      <p:sp>
        <p:nvSpPr>
          <p:cNvPr id="1246218" name="Line 10"/>
          <p:cNvSpPr>
            <a:spLocks noChangeShapeType="1"/>
          </p:cNvSpPr>
          <p:nvPr/>
        </p:nvSpPr>
        <p:spPr bwMode="auto">
          <a:xfrm>
            <a:off x="8077200" y="1236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46219" name="Line 11"/>
          <p:cNvSpPr>
            <a:spLocks noChangeShapeType="1"/>
          </p:cNvSpPr>
          <p:nvPr/>
        </p:nvSpPr>
        <p:spPr bwMode="auto">
          <a:xfrm>
            <a:off x="8991600" y="1236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46220" name="Line 12"/>
          <p:cNvSpPr>
            <a:spLocks noChangeShapeType="1"/>
          </p:cNvSpPr>
          <p:nvPr/>
        </p:nvSpPr>
        <p:spPr bwMode="auto">
          <a:xfrm>
            <a:off x="9906000" y="1236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46221" name="Line 13"/>
          <p:cNvSpPr>
            <a:spLocks noChangeShapeType="1"/>
          </p:cNvSpPr>
          <p:nvPr/>
        </p:nvSpPr>
        <p:spPr bwMode="auto">
          <a:xfrm>
            <a:off x="10820400" y="1236663"/>
            <a:ext cx="0" cy="4470400"/>
          </a:xfrm>
          <a:prstGeom prst="line">
            <a:avLst/>
          </a:prstGeom>
          <a:noFill/>
          <a:ln w="25400">
            <a:solidFill>
              <a:schemeClr val="tx1"/>
            </a:solidFill>
            <a:prstDash val="sysDot"/>
            <a:round/>
            <a:headEnd/>
            <a:tailEnd/>
          </a:ln>
          <a:effectLst/>
        </p:spPr>
        <p:txBody>
          <a:bodyPr wrap="none" anchor="ctr"/>
          <a:lstStyle/>
          <a:p>
            <a:endParaRPr lang="en-US"/>
          </a:p>
        </p:txBody>
      </p:sp>
      <p:grpSp>
        <p:nvGrpSpPr>
          <p:cNvPr id="4" name="Group 15"/>
          <p:cNvGrpSpPr>
            <a:grpSpLocks/>
          </p:cNvGrpSpPr>
          <p:nvPr/>
        </p:nvGrpSpPr>
        <p:grpSpPr bwMode="auto">
          <a:xfrm>
            <a:off x="3676651" y="1485900"/>
            <a:ext cx="4455583" cy="838200"/>
            <a:chOff x="1571" y="1152"/>
            <a:chExt cx="2105" cy="528"/>
          </a:xfrm>
        </p:grpSpPr>
        <p:grpSp>
          <p:nvGrpSpPr>
            <p:cNvPr id="5" name="Group 16"/>
            <p:cNvGrpSpPr>
              <a:grpSpLocks/>
            </p:cNvGrpSpPr>
            <p:nvPr/>
          </p:nvGrpSpPr>
          <p:grpSpPr bwMode="auto">
            <a:xfrm>
              <a:off x="2497" y="1152"/>
              <a:ext cx="213" cy="481"/>
              <a:chOff x="2217" y="1413"/>
              <a:chExt cx="213" cy="481"/>
            </a:xfrm>
          </p:grpSpPr>
          <p:sp>
            <p:nvSpPr>
              <p:cNvPr id="1246225" name="Freeform 17"/>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26" name="Rectangle 18"/>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6" name="Group 19"/>
            <p:cNvGrpSpPr>
              <a:grpSpLocks/>
            </p:cNvGrpSpPr>
            <p:nvPr/>
          </p:nvGrpSpPr>
          <p:grpSpPr bwMode="auto">
            <a:xfrm>
              <a:off x="1571" y="1248"/>
              <a:ext cx="340" cy="289"/>
              <a:chOff x="1291" y="1509"/>
              <a:chExt cx="340" cy="289"/>
            </a:xfrm>
          </p:grpSpPr>
          <p:sp>
            <p:nvSpPr>
              <p:cNvPr id="1246228" name="Rectangle 20"/>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7" name="Group 21"/>
              <p:cNvGrpSpPr>
                <a:grpSpLocks/>
              </p:cNvGrpSpPr>
              <p:nvPr/>
            </p:nvGrpSpPr>
            <p:grpSpPr bwMode="auto">
              <a:xfrm>
                <a:off x="1291" y="1509"/>
                <a:ext cx="340" cy="289"/>
                <a:chOff x="1291" y="1509"/>
                <a:chExt cx="340" cy="289"/>
              </a:xfrm>
            </p:grpSpPr>
            <p:sp>
              <p:nvSpPr>
                <p:cNvPr id="1246230" name="Freeform 22"/>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31" name="Freeform 23"/>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46232" name="Rectangle 24"/>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8" name="Group 25"/>
            <p:cNvGrpSpPr>
              <a:grpSpLocks/>
            </p:cNvGrpSpPr>
            <p:nvPr/>
          </p:nvGrpSpPr>
          <p:grpSpPr bwMode="auto">
            <a:xfrm>
              <a:off x="2031" y="1248"/>
              <a:ext cx="296" cy="289"/>
              <a:chOff x="1751" y="1509"/>
              <a:chExt cx="296" cy="289"/>
            </a:xfrm>
          </p:grpSpPr>
          <p:sp>
            <p:nvSpPr>
              <p:cNvPr id="1246234" name="Freeform 26"/>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35" name="Freeform 27"/>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236" name="Line 28"/>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46237" name="Freeform 29"/>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38" name="Line 30"/>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46239" name="Rectangle 31"/>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9" name="Group 32"/>
            <p:cNvGrpSpPr>
              <a:grpSpLocks/>
            </p:cNvGrpSpPr>
            <p:nvPr/>
          </p:nvGrpSpPr>
          <p:grpSpPr bwMode="auto">
            <a:xfrm>
              <a:off x="2880" y="1248"/>
              <a:ext cx="325" cy="289"/>
              <a:chOff x="2600" y="1509"/>
              <a:chExt cx="325" cy="289"/>
            </a:xfrm>
          </p:grpSpPr>
          <p:sp>
            <p:nvSpPr>
              <p:cNvPr id="1246241" name="Freeform 33"/>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42" name="Freeform 34"/>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243" name="Rectangle 35"/>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0" name="Group 36"/>
            <p:cNvGrpSpPr>
              <a:grpSpLocks/>
            </p:cNvGrpSpPr>
            <p:nvPr/>
          </p:nvGrpSpPr>
          <p:grpSpPr bwMode="auto">
            <a:xfrm>
              <a:off x="3348" y="1248"/>
              <a:ext cx="284" cy="289"/>
              <a:chOff x="3068" y="1509"/>
              <a:chExt cx="284" cy="289"/>
            </a:xfrm>
          </p:grpSpPr>
          <p:sp>
            <p:nvSpPr>
              <p:cNvPr id="1246245" name="Freeform 37"/>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46" name="Freeform 38"/>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247" name="Line 39"/>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46248" name="Line 40"/>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46249" name="Line 41"/>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46250" name="Line 42"/>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46251" name="Line 43"/>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46252" name="Line 44"/>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46253" name="Line 45"/>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46254" name="Line 46"/>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46255" name="Line 47"/>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1" name="Group 50"/>
          <p:cNvGrpSpPr>
            <a:grpSpLocks/>
          </p:cNvGrpSpPr>
          <p:nvPr/>
        </p:nvGrpSpPr>
        <p:grpSpPr bwMode="auto">
          <a:xfrm>
            <a:off x="4591051" y="2400300"/>
            <a:ext cx="4455583" cy="838200"/>
            <a:chOff x="1571" y="1152"/>
            <a:chExt cx="2105" cy="528"/>
          </a:xfrm>
        </p:grpSpPr>
        <p:grpSp>
          <p:nvGrpSpPr>
            <p:cNvPr id="12" name="Group 51"/>
            <p:cNvGrpSpPr>
              <a:grpSpLocks/>
            </p:cNvGrpSpPr>
            <p:nvPr/>
          </p:nvGrpSpPr>
          <p:grpSpPr bwMode="auto">
            <a:xfrm>
              <a:off x="2497" y="1152"/>
              <a:ext cx="213" cy="481"/>
              <a:chOff x="2217" y="1413"/>
              <a:chExt cx="213" cy="481"/>
            </a:xfrm>
          </p:grpSpPr>
          <p:sp>
            <p:nvSpPr>
              <p:cNvPr id="1246260" name="Freeform 52"/>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61" name="Rectangle 53"/>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3" name="Group 54"/>
            <p:cNvGrpSpPr>
              <a:grpSpLocks/>
            </p:cNvGrpSpPr>
            <p:nvPr/>
          </p:nvGrpSpPr>
          <p:grpSpPr bwMode="auto">
            <a:xfrm>
              <a:off x="1571" y="1248"/>
              <a:ext cx="340" cy="289"/>
              <a:chOff x="1291" y="1509"/>
              <a:chExt cx="340" cy="289"/>
            </a:xfrm>
          </p:grpSpPr>
          <p:sp>
            <p:nvSpPr>
              <p:cNvPr id="1246263" name="Rectangle 55"/>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14" name="Group 56"/>
              <p:cNvGrpSpPr>
                <a:grpSpLocks/>
              </p:cNvGrpSpPr>
              <p:nvPr/>
            </p:nvGrpSpPr>
            <p:grpSpPr bwMode="auto">
              <a:xfrm>
                <a:off x="1291" y="1509"/>
                <a:ext cx="340" cy="289"/>
                <a:chOff x="1291" y="1509"/>
                <a:chExt cx="340" cy="289"/>
              </a:xfrm>
            </p:grpSpPr>
            <p:sp>
              <p:nvSpPr>
                <p:cNvPr id="1246265" name="Freeform 57"/>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66" name="Freeform 58"/>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46267" name="Rectangle 59"/>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5" name="Group 60"/>
            <p:cNvGrpSpPr>
              <a:grpSpLocks/>
            </p:cNvGrpSpPr>
            <p:nvPr/>
          </p:nvGrpSpPr>
          <p:grpSpPr bwMode="auto">
            <a:xfrm>
              <a:off x="2031" y="1248"/>
              <a:ext cx="296" cy="289"/>
              <a:chOff x="1751" y="1509"/>
              <a:chExt cx="296" cy="289"/>
            </a:xfrm>
          </p:grpSpPr>
          <p:sp>
            <p:nvSpPr>
              <p:cNvPr id="1246269" name="Freeform 61"/>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70" name="Freeform 62"/>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271" name="Line 63"/>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46272" name="Freeform 64"/>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73" name="Line 65"/>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46274" name="Rectangle 66"/>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16" name="Group 67"/>
            <p:cNvGrpSpPr>
              <a:grpSpLocks/>
            </p:cNvGrpSpPr>
            <p:nvPr/>
          </p:nvGrpSpPr>
          <p:grpSpPr bwMode="auto">
            <a:xfrm>
              <a:off x="2880" y="1248"/>
              <a:ext cx="325" cy="289"/>
              <a:chOff x="2600" y="1509"/>
              <a:chExt cx="325" cy="289"/>
            </a:xfrm>
          </p:grpSpPr>
          <p:sp>
            <p:nvSpPr>
              <p:cNvPr id="1246276" name="Freeform 68"/>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77" name="Freeform 69"/>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278" name="Rectangle 70"/>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7" name="Group 71"/>
            <p:cNvGrpSpPr>
              <a:grpSpLocks/>
            </p:cNvGrpSpPr>
            <p:nvPr/>
          </p:nvGrpSpPr>
          <p:grpSpPr bwMode="auto">
            <a:xfrm>
              <a:off x="3348" y="1248"/>
              <a:ext cx="284" cy="289"/>
              <a:chOff x="3068" y="1509"/>
              <a:chExt cx="284" cy="289"/>
            </a:xfrm>
          </p:grpSpPr>
          <p:sp>
            <p:nvSpPr>
              <p:cNvPr id="1246280" name="Freeform 72"/>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81" name="Freeform 73"/>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282" name="Line 74"/>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46283" name="Line 75"/>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46284" name="Line 76"/>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46285" name="Line 77"/>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46286" name="Line 78"/>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46287" name="Line 79"/>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46288" name="Line 80"/>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46289" name="Line 81"/>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46290" name="Line 82"/>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8" name="Group 83"/>
          <p:cNvGrpSpPr>
            <a:grpSpLocks/>
          </p:cNvGrpSpPr>
          <p:nvPr/>
        </p:nvGrpSpPr>
        <p:grpSpPr bwMode="auto">
          <a:xfrm>
            <a:off x="5505451" y="3390900"/>
            <a:ext cx="4455583" cy="838200"/>
            <a:chOff x="1571" y="1152"/>
            <a:chExt cx="2105" cy="528"/>
          </a:xfrm>
        </p:grpSpPr>
        <p:grpSp>
          <p:nvGrpSpPr>
            <p:cNvPr id="19" name="Group 84"/>
            <p:cNvGrpSpPr>
              <a:grpSpLocks/>
            </p:cNvGrpSpPr>
            <p:nvPr/>
          </p:nvGrpSpPr>
          <p:grpSpPr bwMode="auto">
            <a:xfrm>
              <a:off x="2497" y="1152"/>
              <a:ext cx="213" cy="481"/>
              <a:chOff x="2217" y="1413"/>
              <a:chExt cx="213" cy="481"/>
            </a:xfrm>
          </p:grpSpPr>
          <p:sp>
            <p:nvSpPr>
              <p:cNvPr id="1246293" name="Freeform 85"/>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94" name="Rectangle 86"/>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20" name="Group 87"/>
            <p:cNvGrpSpPr>
              <a:grpSpLocks/>
            </p:cNvGrpSpPr>
            <p:nvPr/>
          </p:nvGrpSpPr>
          <p:grpSpPr bwMode="auto">
            <a:xfrm>
              <a:off x="1571" y="1248"/>
              <a:ext cx="340" cy="289"/>
              <a:chOff x="1291" y="1509"/>
              <a:chExt cx="340" cy="289"/>
            </a:xfrm>
          </p:grpSpPr>
          <p:sp>
            <p:nvSpPr>
              <p:cNvPr id="1246296" name="Rectangle 88"/>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21" name="Group 89"/>
              <p:cNvGrpSpPr>
                <a:grpSpLocks/>
              </p:cNvGrpSpPr>
              <p:nvPr/>
            </p:nvGrpSpPr>
            <p:grpSpPr bwMode="auto">
              <a:xfrm>
                <a:off x="1291" y="1509"/>
                <a:ext cx="340" cy="289"/>
                <a:chOff x="1291" y="1509"/>
                <a:chExt cx="340" cy="289"/>
              </a:xfrm>
            </p:grpSpPr>
            <p:sp>
              <p:nvSpPr>
                <p:cNvPr id="1246298" name="Freeform 90"/>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299" name="Freeform 91"/>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46300" name="Rectangle 92"/>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2" name="Group 93"/>
            <p:cNvGrpSpPr>
              <a:grpSpLocks/>
            </p:cNvGrpSpPr>
            <p:nvPr/>
          </p:nvGrpSpPr>
          <p:grpSpPr bwMode="auto">
            <a:xfrm>
              <a:off x="2031" y="1248"/>
              <a:ext cx="296" cy="289"/>
              <a:chOff x="1751" y="1509"/>
              <a:chExt cx="296" cy="289"/>
            </a:xfrm>
          </p:grpSpPr>
          <p:sp>
            <p:nvSpPr>
              <p:cNvPr id="1246302" name="Freeform 94"/>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03" name="Freeform 95"/>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304" name="Line 96"/>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46305" name="Freeform 97"/>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06" name="Line 98"/>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46307" name="Rectangle 99"/>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23" name="Group 100"/>
            <p:cNvGrpSpPr>
              <a:grpSpLocks/>
            </p:cNvGrpSpPr>
            <p:nvPr/>
          </p:nvGrpSpPr>
          <p:grpSpPr bwMode="auto">
            <a:xfrm>
              <a:off x="2880" y="1248"/>
              <a:ext cx="325" cy="289"/>
              <a:chOff x="2600" y="1509"/>
              <a:chExt cx="325" cy="289"/>
            </a:xfrm>
          </p:grpSpPr>
          <p:sp>
            <p:nvSpPr>
              <p:cNvPr id="1246309" name="Freeform 101"/>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10" name="Freeform 102"/>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311" name="Rectangle 103"/>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4" name="Group 104"/>
            <p:cNvGrpSpPr>
              <a:grpSpLocks/>
            </p:cNvGrpSpPr>
            <p:nvPr/>
          </p:nvGrpSpPr>
          <p:grpSpPr bwMode="auto">
            <a:xfrm>
              <a:off x="3348" y="1248"/>
              <a:ext cx="284" cy="289"/>
              <a:chOff x="3068" y="1509"/>
              <a:chExt cx="284" cy="289"/>
            </a:xfrm>
          </p:grpSpPr>
          <p:sp>
            <p:nvSpPr>
              <p:cNvPr id="1246313" name="Freeform 105"/>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14" name="Freeform 106"/>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315" name="Line 107"/>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46316" name="Line 108"/>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46317" name="Line 109"/>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46318" name="Line 110"/>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46319" name="Line 111"/>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46320" name="Line 112"/>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46321" name="Line 113"/>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46322" name="Line 114"/>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46323" name="Line 115"/>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sp>
        <p:nvSpPr>
          <p:cNvPr id="1246324" name="Rectangle 116"/>
          <p:cNvSpPr>
            <a:spLocks noChangeArrowheads="1"/>
          </p:cNvSpPr>
          <p:nvPr/>
        </p:nvSpPr>
        <p:spPr bwMode="auto">
          <a:xfrm>
            <a:off x="8940800" y="1181100"/>
            <a:ext cx="3048000" cy="1320874"/>
          </a:xfrm>
          <a:prstGeom prst="rect">
            <a:avLst/>
          </a:prstGeom>
          <a:noFill/>
          <a:ln w="12700">
            <a:noFill/>
            <a:miter lim="800000"/>
            <a:headEnd/>
            <a:tailEnd/>
          </a:ln>
          <a:effectLst/>
        </p:spPr>
        <p:txBody>
          <a:bodyPr lIns="90488" tIns="44450" rIns="90488" bIns="44450">
            <a:spAutoFit/>
          </a:bodyPr>
          <a:lstStyle/>
          <a:p>
            <a:pPr algn="l" rtl="0"/>
            <a:r>
              <a:rPr lang="en-US" sz="2000" b="1" dirty="0">
                <a:solidFill>
                  <a:srgbClr val="FF0000"/>
                </a:solidFill>
              </a:rPr>
              <a:t>Fix data hazards by forwarding results as soon as they are available to where they are needed</a:t>
            </a:r>
          </a:p>
        </p:txBody>
      </p:sp>
      <p:grpSp>
        <p:nvGrpSpPr>
          <p:cNvPr id="25" name="Group 119"/>
          <p:cNvGrpSpPr>
            <a:grpSpLocks/>
          </p:cNvGrpSpPr>
          <p:nvPr/>
        </p:nvGrpSpPr>
        <p:grpSpPr bwMode="auto">
          <a:xfrm>
            <a:off x="6419851" y="4381500"/>
            <a:ext cx="4455583" cy="838200"/>
            <a:chOff x="1571" y="1152"/>
            <a:chExt cx="2105" cy="528"/>
          </a:xfrm>
        </p:grpSpPr>
        <p:grpSp>
          <p:nvGrpSpPr>
            <p:cNvPr id="26" name="Group 120"/>
            <p:cNvGrpSpPr>
              <a:grpSpLocks/>
            </p:cNvGrpSpPr>
            <p:nvPr/>
          </p:nvGrpSpPr>
          <p:grpSpPr bwMode="auto">
            <a:xfrm>
              <a:off x="2497" y="1152"/>
              <a:ext cx="213" cy="481"/>
              <a:chOff x="2217" y="1413"/>
              <a:chExt cx="213" cy="481"/>
            </a:xfrm>
          </p:grpSpPr>
          <p:sp>
            <p:nvSpPr>
              <p:cNvPr id="1246329" name="Freeform 121"/>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30" name="Rectangle 122"/>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27" name="Group 123"/>
            <p:cNvGrpSpPr>
              <a:grpSpLocks/>
            </p:cNvGrpSpPr>
            <p:nvPr/>
          </p:nvGrpSpPr>
          <p:grpSpPr bwMode="auto">
            <a:xfrm>
              <a:off x="1571" y="1248"/>
              <a:ext cx="340" cy="289"/>
              <a:chOff x="1291" y="1509"/>
              <a:chExt cx="340" cy="289"/>
            </a:xfrm>
          </p:grpSpPr>
          <p:sp>
            <p:nvSpPr>
              <p:cNvPr id="1246332" name="Rectangle 124"/>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28" name="Group 125"/>
              <p:cNvGrpSpPr>
                <a:grpSpLocks/>
              </p:cNvGrpSpPr>
              <p:nvPr/>
            </p:nvGrpSpPr>
            <p:grpSpPr bwMode="auto">
              <a:xfrm>
                <a:off x="1291" y="1509"/>
                <a:ext cx="340" cy="289"/>
                <a:chOff x="1291" y="1509"/>
                <a:chExt cx="340" cy="289"/>
              </a:xfrm>
            </p:grpSpPr>
            <p:sp>
              <p:nvSpPr>
                <p:cNvPr id="1246334" name="Freeform 126"/>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35" name="Freeform 127"/>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46336" name="Rectangle 128"/>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9" name="Group 129"/>
            <p:cNvGrpSpPr>
              <a:grpSpLocks/>
            </p:cNvGrpSpPr>
            <p:nvPr/>
          </p:nvGrpSpPr>
          <p:grpSpPr bwMode="auto">
            <a:xfrm>
              <a:off x="2031" y="1248"/>
              <a:ext cx="296" cy="289"/>
              <a:chOff x="1751" y="1509"/>
              <a:chExt cx="296" cy="289"/>
            </a:xfrm>
          </p:grpSpPr>
          <p:sp>
            <p:nvSpPr>
              <p:cNvPr id="1246338" name="Freeform 130"/>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39" name="Freeform 131"/>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340" name="Line 132"/>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46341" name="Freeform 133"/>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42" name="Line 134"/>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46343" name="Rectangle 135"/>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30" name="Group 136"/>
            <p:cNvGrpSpPr>
              <a:grpSpLocks/>
            </p:cNvGrpSpPr>
            <p:nvPr/>
          </p:nvGrpSpPr>
          <p:grpSpPr bwMode="auto">
            <a:xfrm>
              <a:off x="2880" y="1248"/>
              <a:ext cx="325" cy="289"/>
              <a:chOff x="2600" y="1509"/>
              <a:chExt cx="325" cy="289"/>
            </a:xfrm>
          </p:grpSpPr>
          <p:sp>
            <p:nvSpPr>
              <p:cNvPr id="1246345" name="Freeform 137"/>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46" name="Freeform 138"/>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347" name="Rectangle 139"/>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31" name="Group 140"/>
            <p:cNvGrpSpPr>
              <a:grpSpLocks/>
            </p:cNvGrpSpPr>
            <p:nvPr/>
          </p:nvGrpSpPr>
          <p:grpSpPr bwMode="auto">
            <a:xfrm>
              <a:off x="3348" y="1248"/>
              <a:ext cx="284" cy="289"/>
              <a:chOff x="3068" y="1509"/>
              <a:chExt cx="284" cy="289"/>
            </a:xfrm>
          </p:grpSpPr>
          <p:sp>
            <p:nvSpPr>
              <p:cNvPr id="1246349" name="Freeform 141"/>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50" name="Freeform 142"/>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351" name="Line 143"/>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46352" name="Line 144"/>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46353" name="Line 145"/>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46354" name="Line 146"/>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46355" name="Line 147"/>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46356" name="Line 148"/>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46357" name="Line 149"/>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46358" name="Line 150"/>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46359" name="Line 151"/>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246337" name="Group 152"/>
          <p:cNvGrpSpPr>
            <a:grpSpLocks/>
          </p:cNvGrpSpPr>
          <p:nvPr/>
        </p:nvGrpSpPr>
        <p:grpSpPr bwMode="auto">
          <a:xfrm>
            <a:off x="7334251" y="5219700"/>
            <a:ext cx="4455583" cy="838200"/>
            <a:chOff x="1571" y="1152"/>
            <a:chExt cx="2105" cy="528"/>
          </a:xfrm>
        </p:grpSpPr>
        <p:grpSp>
          <p:nvGrpSpPr>
            <p:cNvPr id="1246344" name="Group 153"/>
            <p:cNvGrpSpPr>
              <a:grpSpLocks/>
            </p:cNvGrpSpPr>
            <p:nvPr/>
          </p:nvGrpSpPr>
          <p:grpSpPr bwMode="auto">
            <a:xfrm>
              <a:off x="2497" y="1152"/>
              <a:ext cx="213" cy="481"/>
              <a:chOff x="2217" y="1413"/>
              <a:chExt cx="213" cy="481"/>
            </a:xfrm>
          </p:grpSpPr>
          <p:sp>
            <p:nvSpPr>
              <p:cNvPr id="1246362" name="Freeform 154"/>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63" name="Rectangle 155"/>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246348" name="Group 156"/>
            <p:cNvGrpSpPr>
              <a:grpSpLocks/>
            </p:cNvGrpSpPr>
            <p:nvPr/>
          </p:nvGrpSpPr>
          <p:grpSpPr bwMode="auto">
            <a:xfrm>
              <a:off x="1571" y="1248"/>
              <a:ext cx="340" cy="289"/>
              <a:chOff x="1291" y="1509"/>
              <a:chExt cx="340" cy="289"/>
            </a:xfrm>
          </p:grpSpPr>
          <p:sp>
            <p:nvSpPr>
              <p:cNvPr id="1246365" name="Rectangle 157"/>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1246360" name="Group 158"/>
              <p:cNvGrpSpPr>
                <a:grpSpLocks/>
              </p:cNvGrpSpPr>
              <p:nvPr/>
            </p:nvGrpSpPr>
            <p:grpSpPr bwMode="auto">
              <a:xfrm>
                <a:off x="1291" y="1509"/>
                <a:ext cx="340" cy="289"/>
                <a:chOff x="1291" y="1509"/>
                <a:chExt cx="340" cy="289"/>
              </a:xfrm>
            </p:grpSpPr>
            <p:sp>
              <p:nvSpPr>
                <p:cNvPr id="1246367" name="Freeform 159"/>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68" name="Freeform 160"/>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46369" name="Rectangle 161"/>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dirty="0" err="1">
                  <a:solidFill>
                    <a:schemeClr val="tx1"/>
                  </a:solidFill>
                </a:rPr>
                <a:t>Reg</a:t>
              </a:r>
              <a:endParaRPr lang="en-US" sz="1600" b="1" dirty="0">
                <a:solidFill>
                  <a:schemeClr val="tx1"/>
                </a:solidFill>
              </a:endParaRPr>
            </a:p>
          </p:txBody>
        </p:sp>
        <p:sp>
          <p:nvSpPr>
            <p:cNvPr id="1246371" name="Freeform 163"/>
            <p:cNvSpPr>
              <a:spLocks/>
            </p:cNvSpPr>
            <p:nvPr/>
          </p:nvSpPr>
          <p:spPr bwMode="auto">
            <a:xfrm>
              <a:off x="2031"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73" name="Line 165"/>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46374" name="Freeform 166"/>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75" name="Line 167"/>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46376" name="Rectangle 168"/>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1246364" name="Group 169"/>
            <p:cNvGrpSpPr>
              <a:grpSpLocks/>
            </p:cNvGrpSpPr>
            <p:nvPr/>
          </p:nvGrpSpPr>
          <p:grpSpPr bwMode="auto">
            <a:xfrm>
              <a:off x="2880" y="1248"/>
              <a:ext cx="325" cy="289"/>
              <a:chOff x="2600" y="1509"/>
              <a:chExt cx="325" cy="289"/>
            </a:xfrm>
          </p:grpSpPr>
          <p:sp>
            <p:nvSpPr>
              <p:cNvPr id="1246378" name="Freeform 170"/>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79" name="Freeform 171"/>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380" name="Rectangle 172"/>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246366" name="Group 173"/>
            <p:cNvGrpSpPr>
              <a:grpSpLocks/>
            </p:cNvGrpSpPr>
            <p:nvPr/>
          </p:nvGrpSpPr>
          <p:grpSpPr bwMode="auto">
            <a:xfrm>
              <a:off x="3348" y="1248"/>
              <a:ext cx="284" cy="289"/>
              <a:chOff x="3068" y="1509"/>
              <a:chExt cx="284" cy="289"/>
            </a:xfrm>
          </p:grpSpPr>
          <p:sp>
            <p:nvSpPr>
              <p:cNvPr id="1246382" name="Freeform 174"/>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46383" name="Freeform 175"/>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46384" name="Line 176"/>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46385" name="Line 177"/>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46386" name="Line 178"/>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46387" name="Line 179"/>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46388" name="Line 180"/>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46389" name="Line 181"/>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46390" name="Line 182"/>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46391" name="Line 183"/>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46392" name="Line 184"/>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sp>
        <p:nvSpPr>
          <p:cNvPr id="1246406" name="Rectangle 198"/>
          <p:cNvSpPr>
            <a:spLocks noChangeArrowheads="1"/>
          </p:cNvSpPr>
          <p:nvPr/>
        </p:nvSpPr>
        <p:spPr bwMode="auto">
          <a:xfrm>
            <a:off x="475665" y="1792288"/>
            <a:ext cx="339838" cy="3136756"/>
          </a:xfrm>
          <a:prstGeom prst="rect">
            <a:avLst/>
          </a:prstGeom>
          <a:noFill/>
          <a:ln w="12700">
            <a:noFill/>
            <a:miter lim="800000"/>
            <a:headEnd/>
            <a:tailEnd/>
          </a:ln>
          <a:effectLst/>
        </p:spPr>
        <p:txBody>
          <a:bodyPr wrap="none" lIns="90488" tIns="44450" rIns="90488" bIns="44450">
            <a:spAutoFit/>
          </a:bodyPr>
          <a:lstStyle/>
          <a:p>
            <a:pPr algn="ctr"/>
            <a:r>
              <a:rPr lang="en-US" i="1">
                <a:solidFill>
                  <a:schemeClr val="tx1"/>
                </a:solidFill>
              </a:rPr>
              <a:t>I</a:t>
            </a:r>
          </a:p>
          <a:p>
            <a:pPr algn="ctr"/>
            <a:r>
              <a:rPr lang="en-US" i="1">
                <a:solidFill>
                  <a:schemeClr val="tx1"/>
                </a:solidFill>
              </a:rPr>
              <a:t>n</a:t>
            </a:r>
          </a:p>
          <a:p>
            <a:pPr algn="ctr"/>
            <a:r>
              <a:rPr lang="en-US" i="1">
                <a:solidFill>
                  <a:schemeClr val="tx1"/>
                </a:solidFill>
              </a:rPr>
              <a:t>s</a:t>
            </a:r>
          </a:p>
          <a:p>
            <a:pPr algn="ctr"/>
            <a:r>
              <a:rPr lang="en-US" i="1">
                <a:solidFill>
                  <a:schemeClr val="tx1"/>
                </a:solidFill>
              </a:rPr>
              <a:t>t</a:t>
            </a:r>
          </a:p>
          <a:p>
            <a:pPr algn="ctr"/>
            <a:r>
              <a:rPr lang="en-US" i="1">
                <a:solidFill>
                  <a:schemeClr val="tx1"/>
                </a:solidFill>
              </a:rPr>
              <a:t>r.</a:t>
            </a:r>
          </a:p>
          <a:p>
            <a:pPr algn="ctr"/>
            <a:endParaRPr lang="en-US" i="1">
              <a:solidFill>
                <a:schemeClr val="tx1"/>
              </a:solidFill>
            </a:endParaRPr>
          </a:p>
          <a:p>
            <a:pPr algn="ctr"/>
            <a:r>
              <a:rPr lang="en-US" i="1">
                <a:solidFill>
                  <a:schemeClr val="tx1"/>
                </a:solidFill>
              </a:rPr>
              <a:t>O</a:t>
            </a:r>
          </a:p>
          <a:p>
            <a:pPr algn="ctr"/>
            <a:r>
              <a:rPr lang="en-US" i="1">
                <a:solidFill>
                  <a:schemeClr val="tx1"/>
                </a:solidFill>
              </a:rPr>
              <a:t>r</a:t>
            </a:r>
          </a:p>
          <a:p>
            <a:pPr algn="ctr"/>
            <a:r>
              <a:rPr lang="en-US" i="1">
                <a:solidFill>
                  <a:schemeClr val="tx1"/>
                </a:solidFill>
              </a:rPr>
              <a:t>d</a:t>
            </a:r>
          </a:p>
          <a:p>
            <a:pPr algn="ctr"/>
            <a:r>
              <a:rPr lang="en-US" i="1">
                <a:solidFill>
                  <a:schemeClr val="tx1"/>
                </a:solidFill>
              </a:rPr>
              <a:t>e</a:t>
            </a:r>
          </a:p>
          <a:p>
            <a:pPr algn="ctr"/>
            <a:r>
              <a:rPr lang="en-US" i="1">
                <a:solidFill>
                  <a:schemeClr val="tx1"/>
                </a:solidFill>
              </a:rPr>
              <a:t>r</a:t>
            </a:r>
          </a:p>
        </p:txBody>
      </p:sp>
      <p:sp>
        <p:nvSpPr>
          <p:cNvPr id="1246407" name="Rectangle 199"/>
          <p:cNvSpPr>
            <a:spLocks noChangeArrowheads="1"/>
          </p:cNvSpPr>
          <p:nvPr/>
        </p:nvSpPr>
        <p:spPr bwMode="auto">
          <a:xfrm>
            <a:off x="1271961" y="1638301"/>
            <a:ext cx="1657506"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add </a:t>
            </a:r>
            <a:r>
              <a:rPr lang="en-US" sz="2400" b="1" dirty="0" smtClean="0">
                <a:latin typeface="Courier New" pitchFamily="49" charset="0"/>
              </a:rPr>
              <a:t>$s1</a:t>
            </a:r>
            <a:r>
              <a:rPr lang="en-US" sz="2400" b="1" dirty="0">
                <a:solidFill>
                  <a:schemeClr val="tx1"/>
                </a:solidFill>
                <a:latin typeface="Courier New" pitchFamily="49" charset="0"/>
              </a:rPr>
              <a:t>,</a:t>
            </a:r>
          </a:p>
        </p:txBody>
      </p:sp>
      <p:sp>
        <p:nvSpPr>
          <p:cNvPr id="1246408" name="Line 200"/>
          <p:cNvSpPr>
            <a:spLocks noChangeShapeType="1"/>
          </p:cNvSpPr>
          <p:nvPr/>
        </p:nvSpPr>
        <p:spPr bwMode="auto">
          <a:xfrm>
            <a:off x="882651" y="1714500"/>
            <a:ext cx="0" cy="4495800"/>
          </a:xfrm>
          <a:prstGeom prst="line">
            <a:avLst/>
          </a:prstGeom>
          <a:noFill/>
          <a:ln w="28575">
            <a:solidFill>
              <a:schemeClr val="tx1"/>
            </a:solidFill>
            <a:round/>
            <a:headEnd/>
            <a:tailEnd type="triangle" w="med" len="med"/>
          </a:ln>
          <a:effectLst/>
        </p:spPr>
        <p:txBody>
          <a:bodyPr/>
          <a:lstStyle/>
          <a:p>
            <a:endParaRPr lang="en-US"/>
          </a:p>
        </p:txBody>
      </p:sp>
      <p:sp>
        <p:nvSpPr>
          <p:cNvPr id="1246409" name="Rectangle 201"/>
          <p:cNvSpPr>
            <a:spLocks noChangeArrowheads="1"/>
          </p:cNvSpPr>
          <p:nvPr/>
        </p:nvSpPr>
        <p:spPr bwMode="auto">
          <a:xfrm>
            <a:off x="1198627" y="2628901"/>
            <a:ext cx="2947924"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sub </a:t>
            </a:r>
            <a:r>
              <a:rPr lang="en-US" sz="2400" b="1" dirty="0" smtClean="0">
                <a:solidFill>
                  <a:schemeClr val="tx1"/>
                </a:solidFill>
                <a:latin typeface="Courier New" pitchFamily="49" charset="0"/>
              </a:rPr>
              <a:t>$s4,</a:t>
            </a:r>
            <a:r>
              <a:rPr lang="en-US" sz="2400" b="1" dirty="0" smtClean="0">
                <a:solidFill>
                  <a:srgbClr val="009900"/>
                </a:solidFill>
                <a:latin typeface="Courier New" pitchFamily="49" charset="0"/>
              </a:rPr>
              <a:t>$s1</a:t>
            </a:r>
            <a:r>
              <a:rPr lang="en-US" sz="2400" b="1" dirty="0" smtClean="0">
                <a:solidFill>
                  <a:schemeClr val="tx1"/>
                </a:solidFill>
                <a:latin typeface="Courier New" pitchFamily="49" charset="0"/>
              </a:rPr>
              <a:t>,$s5</a:t>
            </a:r>
            <a:endParaRPr lang="en-US" sz="2400" b="1" dirty="0">
              <a:solidFill>
                <a:schemeClr val="tx1"/>
              </a:solidFill>
              <a:latin typeface="Courier New" pitchFamily="49" charset="0"/>
            </a:endParaRPr>
          </a:p>
        </p:txBody>
      </p:sp>
      <p:sp>
        <p:nvSpPr>
          <p:cNvPr id="1246410" name="Rectangle 202"/>
          <p:cNvSpPr>
            <a:spLocks noChangeArrowheads="1"/>
          </p:cNvSpPr>
          <p:nvPr/>
        </p:nvSpPr>
        <p:spPr bwMode="auto">
          <a:xfrm>
            <a:off x="1198627" y="3695701"/>
            <a:ext cx="2947924"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and </a:t>
            </a:r>
            <a:r>
              <a:rPr lang="en-US" sz="2400" b="1" dirty="0" smtClean="0">
                <a:solidFill>
                  <a:schemeClr val="tx1"/>
                </a:solidFill>
                <a:latin typeface="Courier New" pitchFamily="49" charset="0"/>
              </a:rPr>
              <a:t>$s6</a:t>
            </a:r>
            <a:r>
              <a:rPr lang="en-US" sz="2400" b="1" dirty="0" smtClean="0">
                <a:solidFill>
                  <a:srgbClr val="009900"/>
                </a:solidFill>
                <a:latin typeface="Courier New" pitchFamily="49" charset="0"/>
              </a:rPr>
              <a:t>,$s1</a:t>
            </a:r>
            <a:r>
              <a:rPr lang="en-US" sz="2400" b="1" dirty="0" smtClean="0">
                <a:solidFill>
                  <a:schemeClr val="tx1"/>
                </a:solidFill>
                <a:latin typeface="Courier New" pitchFamily="49" charset="0"/>
              </a:rPr>
              <a:t>,$s7</a:t>
            </a:r>
            <a:endParaRPr lang="en-US" sz="2400" b="1" dirty="0">
              <a:solidFill>
                <a:schemeClr val="tx1"/>
              </a:solidFill>
              <a:latin typeface="Courier New" pitchFamily="49" charset="0"/>
            </a:endParaRPr>
          </a:p>
        </p:txBody>
      </p:sp>
      <p:sp>
        <p:nvSpPr>
          <p:cNvPr id="1246411" name="Rectangle 203"/>
          <p:cNvSpPr>
            <a:spLocks noChangeArrowheads="1"/>
          </p:cNvSpPr>
          <p:nvPr/>
        </p:nvSpPr>
        <p:spPr bwMode="auto">
          <a:xfrm>
            <a:off x="1198627" y="5448301"/>
            <a:ext cx="2947924" cy="459100"/>
          </a:xfrm>
          <a:prstGeom prst="rect">
            <a:avLst/>
          </a:prstGeom>
          <a:noFill/>
          <a:ln w="12700">
            <a:noFill/>
            <a:miter lim="800000"/>
            <a:headEnd/>
            <a:tailEnd/>
          </a:ln>
          <a:effectLst/>
        </p:spPr>
        <p:txBody>
          <a:bodyPr wrap="none" lIns="90488" tIns="44450" rIns="90488" bIns="44450">
            <a:spAutoFit/>
          </a:bodyPr>
          <a:lstStyle/>
          <a:p>
            <a:r>
              <a:rPr lang="en-US" sz="2400" b="1" dirty="0" err="1">
                <a:solidFill>
                  <a:schemeClr val="tx1"/>
                </a:solidFill>
                <a:latin typeface="Courier New" pitchFamily="49" charset="0"/>
              </a:rPr>
              <a:t>xor</a:t>
            </a:r>
            <a:r>
              <a:rPr lang="en-US" sz="2400" b="1" dirty="0">
                <a:solidFill>
                  <a:schemeClr val="tx1"/>
                </a:solidFill>
                <a:latin typeface="Courier New" pitchFamily="49" charset="0"/>
              </a:rPr>
              <a:t> </a:t>
            </a:r>
            <a:r>
              <a:rPr lang="en-US" sz="2400" b="1" dirty="0" smtClean="0">
                <a:solidFill>
                  <a:schemeClr val="tx1"/>
                </a:solidFill>
                <a:latin typeface="Courier New" pitchFamily="49" charset="0"/>
              </a:rPr>
              <a:t>$s4,</a:t>
            </a:r>
            <a:r>
              <a:rPr lang="en-US" sz="2400" b="1" dirty="0" smtClean="0">
                <a:solidFill>
                  <a:srgbClr val="009900"/>
                </a:solidFill>
                <a:latin typeface="Courier New" pitchFamily="49" charset="0"/>
              </a:rPr>
              <a:t>$s1</a:t>
            </a:r>
            <a:r>
              <a:rPr lang="en-US" sz="2400" b="1" dirty="0" smtClean="0">
                <a:solidFill>
                  <a:schemeClr val="tx1"/>
                </a:solidFill>
                <a:latin typeface="Courier New" pitchFamily="49" charset="0"/>
              </a:rPr>
              <a:t>,$s5</a:t>
            </a:r>
            <a:endParaRPr lang="en-US" sz="2400" b="1" dirty="0">
              <a:solidFill>
                <a:schemeClr val="tx1"/>
              </a:solidFill>
              <a:latin typeface="Courier New" pitchFamily="49" charset="0"/>
            </a:endParaRPr>
          </a:p>
        </p:txBody>
      </p:sp>
      <p:sp>
        <p:nvSpPr>
          <p:cNvPr id="1246412" name="Rectangle 204"/>
          <p:cNvSpPr>
            <a:spLocks noChangeArrowheads="1"/>
          </p:cNvSpPr>
          <p:nvPr/>
        </p:nvSpPr>
        <p:spPr bwMode="auto">
          <a:xfrm>
            <a:off x="1198627" y="4576764"/>
            <a:ext cx="2947924"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or  </a:t>
            </a:r>
            <a:r>
              <a:rPr lang="en-US" sz="2400" b="1" dirty="0" smtClean="0">
                <a:solidFill>
                  <a:schemeClr val="tx1"/>
                </a:solidFill>
                <a:latin typeface="Courier New" pitchFamily="49" charset="0"/>
              </a:rPr>
              <a:t>$s8,</a:t>
            </a:r>
            <a:r>
              <a:rPr lang="en-US" sz="2400" b="1" dirty="0" smtClean="0">
                <a:solidFill>
                  <a:srgbClr val="009900"/>
                </a:solidFill>
                <a:latin typeface="Courier New" pitchFamily="49" charset="0"/>
              </a:rPr>
              <a:t>$s1</a:t>
            </a:r>
            <a:r>
              <a:rPr lang="en-US" sz="2400" b="1" dirty="0" smtClean="0">
                <a:solidFill>
                  <a:schemeClr val="tx1"/>
                </a:solidFill>
                <a:latin typeface="Courier New" pitchFamily="49" charset="0"/>
              </a:rPr>
              <a:t>,$s9</a:t>
            </a:r>
            <a:endParaRPr lang="en-US" sz="2400" b="1" dirty="0">
              <a:solidFill>
                <a:schemeClr val="tx1"/>
              </a:solidFill>
              <a:latin typeface="Courier New" pitchFamily="49" charset="0"/>
            </a:endParaRPr>
          </a:p>
        </p:txBody>
      </p:sp>
      <p:sp>
        <p:nvSpPr>
          <p:cNvPr id="2" name="Slide Number Placeholder 1"/>
          <p:cNvSpPr>
            <a:spLocks noGrp="1"/>
          </p:cNvSpPr>
          <p:nvPr>
            <p:ph type="sldNum" sz="quarter" idx="12"/>
          </p:nvPr>
        </p:nvSpPr>
        <p:spPr/>
        <p:txBody>
          <a:bodyPr/>
          <a:lstStyle/>
          <a:p>
            <a:fld id="{CB65DC77-F180-4F46-9AB4-E848A677D315}" type="slidenum">
              <a:rPr lang="ar-EG" smtClean="0"/>
              <a:t>26</a:t>
            </a:fld>
            <a:endParaRPr lang="ar-EG"/>
          </a:p>
        </p:txBody>
      </p:sp>
    </p:spTree>
    <p:extLst>
      <p:ext uri="{BB962C8B-B14F-4D97-AF65-F5344CB8AC3E}">
        <p14:creationId xmlns:p14="http://schemas.microsoft.com/office/powerpoint/2010/main" val="2768677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up)">
                                      <p:cBhvr>
                                        <p:cTn id="7" dur="5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wipe(up)">
                                      <p:cBhvr>
                                        <p:cTn id="12" dur="5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463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047567" y="2344738"/>
            <a:ext cx="1219200" cy="3352800"/>
            <a:chOff x="3648" y="1440"/>
            <a:chExt cx="576" cy="2112"/>
          </a:xfrm>
        </p:grpSpPr>
        <p:sp>
          <p:nvSpPr>
            <p:cNvPr id="1233923" name="Rectangle 3"/>
            <p:cNvSpPr>
              <a:spLocks noChangeArrowheads="1"/>
            </p:cNvSpPr>
            <p:nvPr/>
          </p:nvSpPr>
          <p:spPr bwMode="auto">
            <a:xfrm>
              <a:off x="4080" y="3264"/>
              <a:ext cx="144" cy="288"/>
            </a:xfrm>
            <a:prstGeom prst="rect">
              <a:avLst/>
            </a:prstGeom>
            <a:solidFill>
              <a:srgbClr val="009900"/>
            </a:solidFill>
            <a:ln w="12700">
              <a:solidFill>
                <a:srgbClr val="009900"/>
              </a:solidFill>
              <a:miter lim="800000"/>
              <a:headEnd/>
              <a:tailEnd/>
            </a:ln>
            <a:effectLst/>
          </p:spPr>
          <p:txBody>
            <a:bodyPr wrap="none" anchor="ctr"/>
            <a:lstStyle/>
            <a:p>
              <a:endParaRPr lang="en-US"/>
            </a:p>
          </p:txBody>
        </p:sp>
        <p:sp>
          <p:nvSpPr>
            <p:cNvPr id="1233924" name="Rectangle 4"/>
            <p:cNvSpPr>
              <a:spLocks noChangeArrowheads="1"/>
            </p:cNvSpPr>
            <p:nvPr/>
          </p:nvSpPr>
          <p:spPr bwMode="auto">
            <a:xfrm>
              <a:off x="3648" y="2736"/>
              <a:ext cx="144" cy="288"/>
            </a:xfrm>
            <a:prstGeom prst="rect">
              <a:avLst/>
            </a:prstGeom>
            <a:solidFill>
              <a:srgbClr val="009900"/>
            </a:solidFill>
            <a:ln w="12700">
              <a:solidFill>
                <a:srgbClr val="009900"/>
              </a:solidFill>
              <a:miter lim="800000"/>
              <a:headEnd/>
              <a:tailEnd/>
            </a:ln>
            <a:effectLst/>
          </p:spPr>
          <p:txBody>
            <a:bodyPr wrap="none" anchor="ctr"/>
            <a:lstStyle/>
            <a:p>
              <a:endParaRPr lang="en-US"/>
            </a:p>
          </p:txBody>
        </p:sp>
        <p:sp>
          <p:nvSpPr>
            <p:cNvPr id="1233925" name="Line 5"/>
            <p:cNvSpPr>
              <a:spLocks noChangeShapeType="1"/>
            </p:cNvSpPr>
            <p:nvPr/>
          </p:nvSpPr>
          <p:spPr bwMode="auto">
            <a:xfrm>
              <a:off x="3648" y="1440"/>
              <a:ext cx="0" cy="1296"/>
            </a:xfrm>
            <a:prstGeom prst="line">
              <a:avLst/>
            </a:prstGeom>
            <a:noFill/>
            <a:ln w="28575">
              <a:solidFill>
                <a:srgbClr val="009900"/>
              </a:solidFill>
              <a:round/>
              <a:headEnd/>
              <a:tailEnd type="triangle" w="med" len="med"/>
            </a:ln>
            <a:effectLst/>
          </p:spPr>
          <p:txBody>
            <a:bodyPr/>
            <a:lstStyle/>
            <a:p>
              <a:endParaRPr lang="en-US"/>
            </a:p>
          </p:txBody>
        </p:sp>
        <p:sp>
          <p:nvSpPr>
            <p:cNvPr id="1233926" name="Line 6"/>
            <p:cNvSpPr>
              <a:spLocks noChangeShapeType="1"/>
            </p:cNvSpPr>
            <p:nvPr/>
          </p:nvSpPr>
          <p:spPr bwMode="auto">
            <a:xfrm>
              <a:off x="3648" y="1440"/>
              <a:ext cx="432" cy="1824"/>
            </a:xfrm>
            <a:prstGeom prst="line">
              <a:avLst/>
            </a:prstGeom>
            <a:noFill/>
            <a:ln w="28575">
              <a:solidFill>
                <a:srgbClr val="009900"/>
              </a:solidFill>
              <a:round/>
              <a:headEnd/>
              <a:tailEnd type="triangle" w="med" len="med"/>
            </a:ln>
            <a:effectLst/>
          </p:spPr>
          <p:txBody>
            <a:bodyPr/>
            <a:lstStyle/>
            <a:p>
              <a:endParaRPr lang="en-US"/>
            </a:p>
          </p:txBody>
        </p:sp>
      </p:grpSp>
      <p:grpSp>
        <p:nvGrpSpPr>
          <p:cNvPr id="3" name="Group 7"/>
          <p:cNvGrpSpPr>
            <a:grpSpLocks/>
          </p:cNvGrpSpPr>
          <p:nvPr/>
        </p:nvGrpSpPr>
        <p:grpSpPr bwMode="auto">
          <a:xfrm>
            <a:off x="6218767" y="1887538"/>
            <a:ext cx="1828800" cy="2133600"/>
            <a:chOff x="2784" y="1152"/>
            <a:chExt cx="864" cy="1344"/>
          </a:xfrm>
        </p:grpSpPr>
        <p:sp>
          <p:nvSpPr>
            <p:cNvPr id="1233928" name="Rectangle 8"/>
            <p:cNvSpPr>
              <a:spLocks noChangeArrowheads="1"/>
            </p:cNvSpPr>
            <p:nvPr/>
          </p:nvSpPr>
          <p:spPr bwMode="auto">
            <a:xfrm>
              <a:off x="3216" y="2208"/>
              <a:ext cx="144" cy="28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33929" name="Rectangle 9"/>
            <p:cNvSpPr>
              <a:spLocks noChangeArrowheads="1"/>
            </p:cNvSpPr>
            <p:nvPr/>
          </p:nvSpPr>
          <p:spPr bwMode="auto">
            <a:xfrm>
              <a:off x="2784" y="1680"/>
              <a:ext cx="144" cy="28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33930" name="Rectangle 10"/>
            <p:cNvSpPr>
              <a:spLocks noChangeArrowheads="1"/>
            </p:cNvSpPr>
            <p:nvPr/>
          </p:nvSpPr>
          <p:spPr bwMode="auto">
            <a:xfrm>
              <a:off x="3504" y="1152"/>
              <a:ext cx="144" cy="28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33931" name="Line 11"/>
            <p:cNvSpPr>
              <a:spLocks noChangeShapeType="1"/>
            </p:cNvSpPr>
            <p:nvPr/>
          </p:nvSpPr>
          <p:spPr bwMode="auto">
            <a:xfrm flipH="1">
              <a:off x="2832" y="1440"/>
              <a:ext cx="816" cy="240"/>
            </a:xfrm>
            <a:prstGeom prst="line">
              <a:avLst/>
            </a:prstGeom>
            <a:noFill/>
            <a:ln w="28575">
              <a:solidFill>
                <a:schemeClr val="accent1"/>
              </a:solidFill>
              <a:round/>
              <a:headEnd/>
              <a:tailEnd type="triangle" w="med" len="med"/>
            </a:ln>
            <a:effectLst/>
          </p:spPr>
          <p:txBody>
            <a:bodyPr/>
            <a:lstStyle/>
            <a:p>
              <a:endParaRPr lang="en-US"/>
            </a:p>
          </p:txBody>
        </p:sp>
        <p:sp>
          <p:nvSpPr>
            <p:cNvPr id="1233932" name="Line 12"/>
            <p:cNvSpPr>
              <a:spLocks noChangeShapeType="1"/>
            </p:cNvSpPr>
            <p:nvPr/>
          </p:nvSpPr>
          <p:spPr bwMode="auto">
            <a:xfrm flipH="1">
              <a:off x="3216" y="1440"/>
              <a:ext cx="432" cy="768"/>
            </a:xfrm>
            <a:prstGeom prst="line">
              <a:avLst/>
            </a:prstGeom>
            <a:noFill/>
            <a:ln w="28575">
              <a:solidFill>
                <a:schemeClr val="accent1"/>
              </a:solidFill>
              <a:round/>
              <a:headEnd/>
              <a:tailEnd type="triangle" w="med" len="med"/>
            </a:ln>
            <a:effectLst/>
          </p:spPr>
          <p:txBody>
            <a:bodyPr/>
            <a:lstStyle/>
            <a:p>
              <a:endParaRPr lang="en-US"/>
            </a:p>
          </p:txBody>
        </p:sp>
      </p:grpSp>
      <p:sp>
        <p:nvSpPr>
          <p:cNvPr id="1233933" name="Rectangle 13"/>
          <p:cNvSpPr>
            <a:spLocks noGrp="1" noChangeArrowheads="1"/>
          </p:cNvSpPr>
          <p:nvPr>
            <p:ph type="title"/>
          </p:nvPr>
        </p:nvSpPr>
        <p:spPr>
          <a:xfrm>
            <a:off x="2347384" y="571500"/>
            <a:ext cx="7296149" cy="422275"/>
          </a:xfrm>
          <a:noFill/>
          <a:ln/>
        </p:spPr>
        <p:txBody>
          <a:bodyPr wrap="none">
            <a:normAutofit fontScale="90000"/>
          </a:bodyPr>
          <a:lstStyle/>
          <a:p>
            <a:r>
              <a:rPr lang="en-US" b="1" dirty="0"/>
              <a:t>Loads Can Cause Data Hazards</a:t>
            </a:r>
          </a:p>
        </p:txBody>
      </p:sp>
      <p:sp>
        <p:nvSpPr>
          <p:cNvPr id="1233934" name="Rectangle 14"/>
          <p:cNvSpPr>
            <a:spLocks noChangeArrowheads="1"/>
          </p:cNvSpPr>
          <p:nvPr/>
        </p:nvSpPr>
        <p:spPr bwMode="auto">
          <a:xfrm>
            <a:off x="399465" y="1995488"/>
            <a:ext cx="339838" cy="3136756"/>
          </a:xfrm>
          <a:prstGeom prst="rect">
            <a:avLst/>
          </a:prstGeom>
          <a:noFill/>
          <a:ln w="12700">
            <a:noFill/>
            <a:miter lim="800000"/>
            <a:headEnd/>
            <a:tailEnd/>
          </a:ln>
          <a:effectLst/>
        </p:spPr>
        <p:txBody>
          <a:bodyPr wrap="none" lIns="90488" tIns="44450" rIns="90488" bIns="44450">
            <a:spAutoFit/>
          </a:bodyPr>
          <a:lstStyle/>
          <a:p>
            <a:pPr algn="ctr"/>
            <a:r>
              <a:rPr lang="en-US" i="1">
                <a:solidFill>
                  <a:schemeClr val="tx1"/>
                </a:solidFill>
              </a:rPr>
              <a:t>I</a:t>
            </a:r>
          </a:p>
          <a:p>
            <a:pPr algn="ctr"/>
            <a:r>
              <a:rPr lang="en-US" i="1">
                <a:solidFill>
                  <a:schemeClr val="tx1"/>
                </a:solidFill>
              </a:rPr>
              <a:t>n</a:t>
            </a:r>
          </a:p>
          <a:p>
            <a:pPr algn="ctr"/>
            <a:r>
              <a:rPr lang="en-US" i="1">
                <a:solidFill>
                  <a:schemeClr val="tx1"/>
                </a:solidFill>
              </a:rPr>
              <a:t>s</a:t>
            </a:r>
          </a:p>
          <a:p>
            <a:pPr algn="ctr"/>
            <a:r>
              <a:rPr lang="en-US" i="1">
                <a:solidFill>
                  <a:schemeClr val="tx1"/>
                </a:solidFill>
              </a:rPr>
              <a:t>t</a:t>
            </a:r>
          </a:p>
          <a:p>
            <a:pPr algn="ctr"/>
            <a:r>
              <a:rPr lang="en-US" i="1">
                <a:solidFill>
                  <a:schemeClr val="tx1"/>
                </a:solidFill>
              </a:rPr>
              <a:t>r.</a:t>
            </a:r>
          </a:p>
          <a:p>
            <a:pPr algn="ctr"/>
            <a:endParaRPr lang="en-US" i="1">
              <a:solidFill>
                <a:schemeClr val="tx1"/>
              </a:solidFill>
            </a:endParaRPr>
          </a:p>
          <a:p>
            <a:pPr algn="ctr"/>
            <a:r>
              <a:rPr lang="en-US" i="1">
                <a:solidFill>
                  <a:schemeClr val="tx1"/>
                </a:solidFill>
              </a:rPr>
              <a:t>O</a:t>
            </a:r>
          </a:p>
          <a:p>
            <a:pPr algn="ctr"/>
            <a:r>
              <a:rPr lang="en-US" i="1">
                <a:solidFill>
                  <a:schemeClr val="tx1"/>
                </a:solidFill>
              </a:rPr>
              <a:t>r</a:t>
            </a:r>
          </a:p>
          <a:p>
            <a:pPr algn="ctr"/>
            <a:r>
              <a:rPr lang="en-US" i="1">
                <a:solidFill>
                  <a:schemeClr val="tx1"/>
                </a:solidFill>
              </a:rPr>
              <a:t>d</a:t>
            </a:r>
          </a:p>
          <a:p>
            <a:pPr algn="ctr"/>
            <a:r>
              <a:rPr lang="en-US" i="1">
                <a:solidFill>
                  <a:schemeClr val="tx1"/>
                </a:solidFill>
              </a:rPr>
              <a:t>e</a:t>
            </a:r>
          </a:p>
          <a:p>
            <a:pPr algn="ctr"/>
            <a:r>
              <a:rPr lang="en-US" i="1">
                <a:solidFill>
                  <a:schemeClr val="tx1"/>
                </a:solidFill>
              </a:rPr>
              <a:t>r</a:t>
            </a:r>
          </a:p>
        </p:txBody>
      </p:sp>
      <p:sp>
        <p:nvSpPr>
          <p:cNvPr id="1233935" name="Line 15"/>
          <p:cNvSpPr>
            <a:spLocks noChangeShapeType="1"/>
          </p:cNvSpPr>
          <p:nvPr/>
        </p:nvSpPr>
        <p:spPr bwMode="auto">
          <a:xfrm>
            <a:off x="3170767" y="1358900"/>
            <a:ext cx="8415867"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1233936" name="Rectangle 16"/>
          <p:cNvSpPr>
            <a:spLocks noChangeArrowheads="1"/>
          </p:cNvSpPr>
          <p:nvPr/>
        </p:nvSpPr>
        <p:spPr bwMode="auto">
          <a:xfrm>
            <a:off x="1143000" y="1847538"/>
            <a:ext cx="2763578" cy="459100"/>
          </a:xfrm>
          <a:prstGeom prst="rect">
            <a:avLst/>
          </a:prstGeom>
          <a:noFill/>
          <a:ln w="12700">
            <a:noFill/>
            <a:miter lim="800000"/>
            <a:headEnd/>
            <a:tailEnd/>
          </a:ln>
          <a:effectLst/>
        </p:spPr>
        <p:txBody>
          <a:bodyPr wrap="none" lIns="90488" tIns="44450" rIns="90488" bIns="44450">
            <a:spAutoFit/>
          </a:bodyPr>
          <a:lstStyle/>
          <a:p>
            <a:r>
              <a:rPr lang="en-US" sz="2400" b="1" dirty="0" err="1">
                <a:solidFill>
                  <a:schemeClr val="tx1"/>
                </a:solidFill>
                <a:latin typeface="Courier New" pitchFamily="49" charset="0"/>
              </a:rPr>
              <a:t>lw</a:t>
            </a:r>
            <a:r>
              <a:rPr lang="en-US" sz="2400" b="1" dirty="0">
                <a:solidFill>
                  <a:schemeClr val="tx1"/>
                </a:solidFill>
                <a:latin typeface="Courier New" pitchFamily="49" charset="0"/>
              </a:rPr>
              <a:t>  </a:t>
            </a:r>
            <a:r>
              <a:rPr lang="en-US" sz="2400" b="1" dirty="0" smtClean="0">
                <a:latin typeface="Courier New" pitchFamily="49" charset="0"/>
              </a:rPr>
              <a:t>$s1</a:t>
            </a:r>
            <a:r>
              <a:rPr lang="en-US" sz="2400" b="1" dirty="0" smtClean="0">
                <a:solidFill>
                  <a:schemeClr val="tx1"/>
                </a:solidFill>
                <a:latin typeface="Courier New" pitchFamily="49" charset="0"/>
              </a:rPr>
              <a:t>,4($s2</a:t>
            </a:r>
            <a:r>
              <a:rPr lang="en-US" sz="2400" b="1" dirty="0">
                <a:solidFill>
                  <a:schemeClr val="tx1"/>
                </a:solidFill>
                <a:latin typeface="Courier New" pitchFamily="49" charset="0"/>
              </a:rPr>
              <a:t>)</a:t>
            </a:r>
          </a:p>
        </p:txBody>
      </p:sp>
      <p:sp>
        <p:nvSpPr>
          <p:cNvPr id="1233937" name="Rectangle 17"/>
          <p:cNvSpPr>
            <a:spLocks noChangeArrowheads="1"/>
          </p:cNvSpPr>
          <p:nvPr/>
        </p:nvSpPr>
        <p:spPr bwMode="auto">
          <a:xfrm>
            <a:off x="1122427" y="2679701"/>
            <a:ext cx="2947924"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sub </a:t>
            </a:r>
            <a:r>
              <a:rPr lang="en-US" sz="2400" b="1" dirty="0" smtClean="0">
                <a:solidFill>
                  <a:schemeClr val="tx1"/>
                </a:solidFill>
                <a:latin typeface="Courier New" pitchFamily="49" charset="0"/>
              </a:rPr>
              <a:t>$s4,</a:t>
            </a:r>
            <a:r>
              <a:rPr lang="en-US" sz="2400" b="1" dirty="0" smtClean="0">
                <a:solidFill>
                  <a:srgbClr val="FF0000"/>
                </a:solidFill>
                <a:latin typeface="Courier New" pitchFamily="49" charset="0"/>
              </a:rPr>
              <a:t>$s1</a:t>
            </a:r>
            <a:r>
              <a:rPr lang="en-US" sz="2400" b="1" dirty="0" smtClean="0">
                <a:solidFill>
                  <a:schemeClr val="tx1"/>
                </a:solidFill>
                <a:latin typeface="Courier New" pitchFamily="49" charset="0"/>
              </a:rPr>
              <a:t>,$s5</a:t>
            </a:r>
            <a:endParaRPr lang="en-US" sz="2400" b="1" dirty="0">
              <a:solidFill>
                <a:schemeClr val="tx1"/>
              </a:solidFill>
              <a:latin typeface="Courier New" pitchFamily="49" charset="0"/>
            </a:endParaRPr>
          </a:p>
        </p:txBody>
      </p:sp>
      <p:sp>
        <p:nvSpPr>
          <p:cNvPr id="1233938" name="Rectangle 18"/>
          <p:cNvSpPr>
            <a:spLocks noChangeArrowheads="1"/>
          </p:cNvSpPr>
          <p:nvPr/>
        </p:nvSpPr>
        <p:spPr bwMode="auto">
          <a:xfrm>
            <a:off x="1122427" y="3560764"/>
            <a:ext cx="2947924"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and </a:t>
            </a:r>
            <a:r>
              <a:rPr lang="en-US" sz="2400" b="1" dirty="0" smtClean="0">
                <a:solidFill>
                  <a:schemeClr val="tx1"/>
                </a:solidFill>
                <a:latin typeface="Courier New" pitchFamily="49" charset="0"/>
              </a:rPr>
              <a:t>$s6,</a:t>
            </a:r>
            <a:r>
              <a:rPr lang="en-US" sz="2400" b="1" dirty="0" smtClean="0">
                <a:solidFill>
                  <a:srgbClr val="FF0000"/>
                </a:solidFill>
                <a:latin typeface="Courier New" pitchFamily="49" charset="0"/>
              </a:rPr>
              <a:t>$s1</a:t>
            </a:r>
            <a:r>
              <a:rPr lang="en-US" sz="2400" b="1" dirty="0" smtClean="0">
                <a:solidFill>
                  <a:schemeClr val="tx1"/>
                </a:solidFill>
                <a:latin typeface="Courier New" pitchFamily="49" charset="0"/>
              </a:rPr>
              <a:t>,$s7</a:t>
            </a:r>
            <a:endParaRPr lang="en-US" sz="2400" b="1" dirty="0">
              <a:solidFill>
                <a:schemeClr val="tx1"/>
              </a:solidFill>
              <a:latin typeface="Courier New" pitchFamily="49" charset="0"/>
            </a:endParaRPr>
          </a:p>
        </p:txBody>
      </p:sp>
      <p:sp>
        <p:nvSpPr>
          <p:cNvPr id="1233939" name="Rectangle 19"/>
          <p:cNvSpPr>
            <a:spLocks noChangeArrowheads="1"/>
          </p:cNvSpPr>
          <p:nvPr/>
        </p:nvSpPr>
        <p:spPr bwMode="auto">
          <a:xfrm>
            <a:off x="1122427" y="5270501"/>
            <a:ext cx="2947924" cy="459100"/>
          </a:xfrm>
          <a:prstGeom prst="rect">
            <a:avLst/>
          </a:prstGeom>
          <a:noFill/>
          <a:ln w="12700">
            <a:noFill/>
            <a:miter lim="800000"/>
            <a:headEnd/>
            <a:tailEnd/>
          </a:ln>
          <a:effectLst/>
        </p:spPr>
        <p:txBody>
          <a:bodyPr wrap="none" lIns="90488" tIns="44450" rIns="90488" bIns="44450">
            <a:spAutoFit/>
          </a:bodyPr>
          <a:lstStyle/>
          <a:p>
            <a:r>
              <a:rPr lang="en-US" sz="2400" b="1" dirty="0" err="1">
                <a:solidFill>
                  <a:schemeClr val="tx1"/>
                </a:solidFill>
                <a:latin typeface="Courier New" pitchFamily="49" charset="0"/>
              </a:rPr>
              <a:t>xor</a:t>
            </a:r>
            <a:r>
              <a:rPr lang="en-US" sz="2400" b="1" dirty="0">
                <a:solidFill>
                  <a:schemeClr val="tx1"/>
                </a:solidFill>
                <a:latin typeface="Courier New" pitchFamily="49" charset="0"/>
              </a:rPr>
              <a:t> </a:t>
            </a:r>
            <a:r>
              <a:rPr lang="en-US" sz="2400" b="1" dirty="0" smtClean="0">
                <a:solidFill>
                  <a:schemeClr val="tx1"/>
                </a:solidFill>
                <a:latin typeface="Courier New" pitchFamily="49" charset="0"/>
              </a:rPr>
              <a:t>$s4,</a:t>
            </a:r>
            <a:r>
              <a:rPr lang="en-US" sz="2400" b="1" dirty="0" smtClean="0">
                <a:solidFill>
                  <a:srgbClr val="009900"/>
                </a:solidFill>
                <a:latin typeface="Courier New" pitchFamily="49" charset="0"/>
              </a:rPr>
              <a:t>$s1</a:t>
            </a:r>
            <a:r>
              <a:rPr lang="en-US" sz="2400" b="1" dirty="0" smtClean="0">
                <a:solidFill>
                  <a:schemeClr val="tx1"/>
                </a:solidFill>
                <a:latin typeface="Courier New" pitchFamily="49" charset="0"/>
              </a:rPr>
              <a:t>,$s5</a:t>
            </a:r>
            <a:endParaRPr lang="en-US" sz="2400" b="1" dirty="0">
              <a:solidFill>
                <a:schemeClr val="tx1"/>
              </a:solidFill>
              <a:latin typeface="Courier New" pitchFamily="49" charset="0"/>
            </a:endParaRPr>
          </a:p>
        </p:txBody>
      </p:sp>
      <p:sp>
        <p:nvSpPr>
          <p:cNvPr id="1233940" name="Line 20"/>
          <p:cNvSpPr>
            <a:spLocks noChangeShapeType="1"/>
          </p:cNvSpPr>
          <p:nvPr/>
        </p:nvSpPr>
        <p:spPr bwMode="auto">
          <a:xfrm>
            <a:off x="4745567" y="14859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3941" name="Line 21"/>
          <p:cNvSpPr>
            <a:spLocks noChangeShapeType="1"/>
          </p:cNvSpPr>
          <p:nvPr/>
        </p:nvSpPr>
        <p:spPr bwMode="auto">
          <a:xfrm>
            <a:off x="5659967" y="14859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3942" name="Line 22"/>
          <p:cNvSpPr>
            <a:spLocks noChangeShapeType="1"/>
          </p:cNvSpPr>
          <p:nvPr/>
        </p:nvSpPr>
        <p:spPr bwMode="auto">
          <a:xfrm>
            <a:off x="6574367" y="14859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3943" name="Line 23"/>
          <p:cNvSpPr>
            <a:spLocks noChangeShapeType="1"/>
          </p:cNvSpPr>
          <p:nvPr/>
        </p:nvSpPr>
        <p:spPr bwMode="auto">
          <a:xfrm>
            <a:off x="7488767" y="14859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3944" name="Line 24"/>
          <p:cNvSpPr>
            <a:spLocks noChangeShapeType="1"/>
          </p:cNvSpPr>
          <p:nvPr/>
        </p:nvSpPr>
        <p:spPr bwMode="auto">
          <a:xfrm>
            <a:off x="8403167" y="14859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3945" name="Line 25"/>
          <p:cNvSpPr>
            <a:spLocks noChangeShapeType="1"/>
          </p:cNvSpPr>
          <p:nvPr/>
        </p:nvSpPr>
        <p:spPr bwMode="auto">
          <a:xfrm>
            <a:off x="9317567" y="14859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3946" name="Line 26"/>
          <p:cNvSpPr>
            <a:spLocks noChangeShapeType="1"/>
          </p:cNvSpPr>
          <p:nvPr/>
        </p:nvSpPr>
        <p:spPr bwMode="auto">
          <a:xfrm>
            <a:off x="10231967" y="14859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3947" name="Line 27"/>
          <p:cNvSpPr>
            <a:spLocks noChangeShapeType="1"/>
          </p:cNvSpPr>
          <p:nvPr/>
        </p:nvSpPr>
        <p:spPr bwMode="auto">
          <a:xfrm>
            <a:off x="11146367" y="1485900"/>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33948" name="Rectangle 28"/>
          <p:cNvSpPr>
            <a:spLocks noChangeArrowheads="1"/>
          </p:cNvSpPr>
          <p:nvPr/>
        </p:nvSpPr>
        <p:spPr bwMode="auto">
          <a:xfrm>
            <a:off x="1122428" y="4398964"/>
            <a:ext cx="2947923" cy="459100"/>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1"/>
                </a:solidFill>
                <a:latin typeface="Courier New" pitchFamily="49" charset="0"/>
              </a:rPr>
              <a:t>or  </a:t>
            </a:r>
            <a:r>
              <a:rPr lang="en-US" sz="2400" b="1" dirty="0" smtClean="0">
                <a:solidFill>
                  <a:schemeClr val="tx1"/>
                </a:solidFill>
                <a:latin typeface="Courier New" pitchFamily="49" charset="0"/>
              </a:rPr>
              <a:t>$s8,</a:t>
            </a:r>
            <a:r>
              <a:rPr lang="en-US" sz="2400" b="1" dirty="0" smtClean="0">
                <a:solidFill>
                  <a:srgbClr val="009900"/>
                </a:solidFill>
                <a:latin typeface="Courier New" pitchFamily="49" charset="0"/>
              </a:rPr>
              <a:t>$s1</a:t>
            </a:r>
            <a:r>
              <a:rPr lang="en-US" sz="2400" b="1" dirty="0" smtClean="0">
                <a:solidFill>
                  <a:schemeClr val="tx1"/>
                </a:solidFill>
                <a:latin typeface="Courier New" pitchFamily="49" charset="0"/>
              </a:rPr>
              <a:t>,$s9</a:t>
            </a:r>
            <a:endParaRPr lang="en-US" sz="2400" b="1" dirty="0">
              <a:solidFill>
                <a:schemeClr val="tx1"/>
              </a:solidFill>
              <a:latin typeface="Courier New" pitchFamily="49" charset="0"/>
            </a:endParaRPr>
          </a:p>
        </p:txBody>
      </p:sp>
      <p:sp>
        <p:nvSpPr>
          <p:cNvPr id="1233949" name="Line 29"/>
          <p:cNvSpPr>
            <a:spLocks noChangeShapeType="1"/>
          </p:cNvSpPr>
          <p:nvPr/>
        </p:nvSpPr>
        <p:spPr bwMode="auto">
          <a:xfrm>
            <a:off x="806451" y="1917700"/>
            <a:ext cx="0" cy="3886200"/>
          </a:xfrm>
          <a:prstGeom prst="line">
            <a:avLst/>
          </a:prstGeom>
          <a:noFill/>
          <a:ln w="28575">
            <a:solidFill>
              <a:schemeClr val="tx1"/>
            </a:solidFill>
            <a:round/>
            <a:headEnd/>
            <a:tailEnd type="triangle" w="med" len="med"/>
          </a:ln>
          <a:effectLst/>
        </p:spPr>
        <p:txBody>
          <a:bodyPr/>
          <a:lstStyle/>
          <a:p>
            <a:endParaRPr lang="en-US"/>
          </a:p>
        </p:txBody>
      </p:sp>
      <p:grpSp>
        <p:nvGrpSpPr>
          <p:cNvPr id="4" name="Group 30"/>
          <p:cNvGrpSpPr>
            <a:grpSpLocks/>
          </p:cNvGrpSpPr>
          <p:nvPr/>
        </p:nvGrpSpPr>
        <p:grpSpPr bwMode="auto">
          <a:xfrm>
            <a:off x="4002618" y="1735138"/>
            <a:ext cx="4455583" cy="838200"/>
            <a:chOff x="1571" y="1152"/>
            <a:chExt cx="2105" cy="528"/>
          </a:xfrm>
        </p:grpSpPr>
        <p:grpSp>
          <p:nvGrpSpPr>
            <p:cNvPr id="5" name="Group 31"/>
            <p:cNvGrpSpPr>
              <a:grpSpLocks/>
            </p:cNvGrpSpPr>
            <p:nvPr/>
          </p:nvGrpSpPr>
          <p:grpSpPr bwMode="auto">
            <a:xfrm>
              <a:off x="2497" y="1152"/>
              <a:ext cx="213" cy="481"/>
              <a:chOff x="2217" y="1413"/>
              <a:chExt cx="213" cy="481"/>
            </a:xfrm>
          </p:grpSpPr>
          <p:sp>
            <p:nvSpPr>
              <p:cNvPr id="1233952" name="Freeform 32"/>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3953" name="Rectangle 33"/>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6" name="Group 34"/>
            <p:cNvGrpSpPr>
              <a:grpSpLocks/>
            </p:cNvGrpSpPr>
            <p:nvPr/>
          </p:nvGrpSpPr>
          <p:grpSpPr bwMode="auto">
            <a:xfrm>
              <a:off x="1571" y="1248"/>
              <a:ext cx="340" cy="289"/>
              <a:chOff x="1291" y="1509"/>
              <a:chExt cx="340" cy="289"/>
            </a:xfrm>
          </p:grpSpPr>
          <p:sp>
            <p:nvSpPr>
              <p:cNvPr id="1233955" name="Rectangle 35"/>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7" name="Group 36"/>
              <p:cNvGrpSpPr>
                <a:grpSpLocks/>
              </p:cNvGrpSpPr>
              <p:nvPr/>
            </p:nvGrpSpPr>
            <p:grpSpPr bwMode="auto">
              <a:xfrm>
                <a:off x="1291" y="1509"/>
                <a:ext cx="340" cy="289"/>
                <a:chOff x="1291" y="1509"/>
                <a:chExt cx="340" cy="289"/>
              </a:xfrm>
            </p:grpSpPr>
            <p:sp>
              <p:nvSpPr>
                <p:cNvPr id="1233957" name="Freeform 37"/>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3958" name="Freeform 38"/>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33959" name="Rectangle 39"/>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8" name="Group 40"/>
            <p:cNvGrpSpPr>
              <a:grpSpLocks/>
            </p:cNvGrpSpPr>
            <p:nvPr/>
          </p:nvGrpSpPr>
          <p:grpSpPr bwMode="auto">
            <a:xfrm>
              <a:off x="2031" y="1248"/>
              <a:ext cx="296" cy="289"/>
              <a:chOff x="1751" y="1509"/>
              <a:chExt cx="296" cy="289"/>
            </a:xfrm>
          </p:grpSpPr>
          <p:sp>
            <p:nvSpPr>
              <p:cNvPr id="1233961" name="Freeform 41"/>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3962" name="Freeform 42"/>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3963" name="Line 43"/>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33964" name="Freeform 44"/>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3965" name="Line 45"/>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33966" name="Rectangle 46"/>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9" name="Group 47"/>
            <p:cNvGrpSpPr>
              <a:grpSpLocks/>
            </p:cNvGrpSpPr>
            <p:nvPr/>
          </p:nvGrpSpPr>
          <p:grpSpPr bwMode="auto">
            <a:xfrm>
              <a:off x="2880" y="1248"/>
              <a:ext cx="325" cy="289"/>
              <a:chOff x="2600" y="1509"/>
              <a:chExt cx="325" cy="289"/>
            </a:xfrm>
          </p:grpSpPr>
          <p:sp>
            <p:nvSpPr>
              <p:cNvPr id="1233968" name="Freeform 48"/>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3969" name="Freeform 49"/>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3970" name="Rectangle 50"/>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0" name="Group 51"/>
            <p:cNvGrpSpPr>
              <a:grpSpLocks/>
            </p:cNvGrpSpPr>
            <p:nvPr/>
          </p:nvGrpSpPr>
          <p:grpSpPr bwMode="auto">
            <a:xfrm>
              <a:off x="3348" y="1248"/>
              <a:ext cx="284" cy="289"/>
              <a:chOff x="3068" y="1509"/>
              <a:chExt cx="284" cy="289"/>
            </a:xfrm>
          </p:grpSpPr>
          <p:sp>
            <p:nvSpPr>
              <p:cNvPr id="1233972" name="Freeform 52"/>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3973" name="Freeform 53"/>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3974" name="Line 54"/>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33975" name="Line 55"/>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33976" name="Line 56"/>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33977" name="Line 57"/>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33978" name="Line 58"/>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33979" name="Line 59"/>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33980" name="Line 60"/>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33981" name="Line 61"/>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33982" name="Line 62"/>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1" name="Group 63"/>
          <p:cNvGrpSpPr>
            <a:grpSpLocks/>
          </p:cNvGrpSpPr>
          <p:nvPr/>
        </p:nvGrpSpPr>
        <p:grpSpPr bwMode="auto">
          <a:xfrm>
            <a:off x="4917018" y="2573338"/>
            <a:ext cx="4455583" cy="838200"/>
            <a:chOff x="1571" y="1152"/>
            <a:chExt cx="2105" cy="528"/>
          </a:xfrm>
        </p:grpSpPr>
        <p:grpSp>
          <p:nvGrpSpPr>
            <p:cNvPr id="12" name="Group 64"/>
            <p:cNvGrpSpPr>
              <a:grpSpLocks/>
            </p:cNvGrpSpPr>
            <p:nvPr/>
          </p:nvGrpSpPr>
          <p:grpSpPr bwMode="auto">
            <a:xfrm>
              <a:off x="2497" y="1152"/>
              <a:ext cx="213" cy="481"/>
              <a:chOff x="2217" y="1413"/>
              <a:chExt cx="213" cy="481"/>
            </a:xfrm>
          </p:grpSpPr>
          <p:sp>
            <p:nvSpPr>
              <p:cNvPr id="1233985" name="Freeform 65"/>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3986" name="Rectangle 66"/>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3" name="Group 67"/>
            <p:cNvGrpSpPr>
              <a:grpSpLocks/>
            </p:cNvGrpSpPr>
            <p:nvPr/>
          </p:nvGrpSpPr>
          <p:grpSpPr bwMode="auto">
            <a:xfrm>
              <a:off x="1571" y="1248"/>
              <a:ext cx="340" cy="289"/>
              <a:chOff x="1291" y="1509"/>
              <a:chExt cx="340" cy="289"/>
            </a:xfrm>
          </p:grpSpPr>
          <p:sp>
            <p:nvSpPr>
              <p:cNvPr id="1233988" name="Rectangle 68"/>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14" name="Group 69"/>
              <p:cNvGrpSpPr>
                <a:grpSpLocks/>
              </p:cNvGrpSpPr>
              <p:nvPr/>
            </p:nvGrpSpPr>
            <p:grpSpPr bwMode="auto">
              <a:xfrm>
                <a:off x="1291" y="1509"/>
                <a:ext cx="340" cy="289"/>
                <a:chOff x="1291" y="1509"/>
                <a:chExt cx="340" cy="289"/>
              </a:xfrm>
            </p:grpSpPr>
            <p:sp>
              <p:nvSpPr>
                <p:cNvPr id="1233990" name="Freeform 70"/>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3991" name="Freeform 71"/>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33992" name="Rectangle 72"/>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5" name="Group 73"/>
            <p:cNvGrpSpPr>
              <a:grpSpLocks/>
            </p:cNvGrpSpPr>
            <p:nvPr/>
          </p:nvGrpSpPr>
          <p:grpSpPr bwMode="auto">
            <a:xfrm>
              <a:off x="2031" y="1248"/>
              <a:ext cx="296" cy="289"/>
              <a:chOff x="1751" y="1509"/>
              <a:chExt cx="296" cy="289"/>
            </a:xfrm>
          </p:grpSpPr>
          <p:sp>
            <p:nvSpPr>
              <p:cNvPr id="1233994" name="Freeform 74"/>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3995" name="Freeform 75"/>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3996" name="Line 76"/>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33997" name="Freeform 77"/>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3998" name="Line 78"/>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33999" name="Rectangle 79"/>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16" name="Group 80"/>
            <p:cNvGrpSpPr>
              <a:grpSpLocks/>
            </p:cNvGrpSpPr>
            <p:nvPr/>
          </p:nvGrpSpPr>
          <p:grpSpPr bwMode="auto">
            <a:xfrm>
              <a:off x="2880" y="1248"/>
              <a:ext cx="325" cy="289"/>
              <a:chOff x="2600" y="1509"/>
              <a:chExt cx="325" cy="289"/>
            </a:xfrm>
          </p:grpSpPr>
          <p:sp>
            <p:nvSpPr>
              <p:cNvPr id="1234001" name="Freeform 81"/>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02" name="Freeform 82"/>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4003" name="Rectangle 83"/>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7" name="Group 84"/>
            <p:cNvGrpSpPr>
              <a:grpSpLocks/>
            </p:cNvGrpSpPr>
            <p:nvPr/>
          </p:nvGrpSpPr>
          <p:grpSpPr bwMode="auto">
            <a:xfrm>
              <a:off x="3348" y="1248"/>
              <a:ext cx="284" cy="289"/>
              <a:chOff x="3068" y="1509"/>
              <a:chExt cx="284" cy="289"/>
            </a:xfrm>
          </p:grpSpPr>
          <p:sp>
            <p:nvSpPr>
              <p:cNvPr id="1234005" name="Freeform 85"/>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06" name="Freeform 86"/>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4007" name="Line 87"/>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34008" name="Line 88"/>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34009" name="Line 89"/>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34010" name="Line 90"/>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34011" name="Line 91"/>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34012" name="Line 92"/>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34013" name="Line 93"/>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34014" name="Line 94"/>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34015" name="Line 95"/>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8" name="Group 96"/>
          <p:cNvGrpSpPr>
            <a:grpSpLocks/>
          </p:cNvGrpSpPr>
          <p:nvPr/>
        </p:nvGrpSpPr>
        <p:grpSpPr bwMode="auto">
          <a:xfrm>
            <a:off x="5831418" y="3411538"/>
            <a:ext cx="4455583" cy="838200"/>
            <a:chOff x="1571" y="1152"/>
            <a:chExt cx="2105" cy="528"/>
          </a:xfrm>
        </p:grpSpPr>
        <p:grpSp>
          <p:nvGrpSpPr>
            <p:cNvPr id="19" name="Group 97"/>
            <p:cNvGrpSpPr>
              <a:grpSpLocks/>
            </p:cNvGrpSpPr>
            <p:nvPr/>
          </p:nvGrpSpPr>
          <p:grpSpPr bwMode="auto">
            <a:xfrm>
              <a:off x="2497" y="1152"/>
              <a:ext cx="213" cy="481"/>
              <a:chOff x="2217" y="1413"/>
              <a:chExt cx="213" cy="481"/>
            </a:xfrm>
          </p:grpSpPr>
          <p:sp>
            <p:nvSpPr>
              <p:cNvPr id="1234018" name="Freeform 98"/>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19" name="Rectangle 99"/>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20" name="Group 100"/>
            <p:cNvGrpSpPr>
              <a:grpSpLocks/>
            </p:cNvGrpSpPr>
            <p:nvPr/>
          </p:nvGrpSpPr>
          <p:grpSpPr bwMode="auto">
            <a:xfrm>
              <a:off x="1571" y="1248"/>
              <a:ext cx="340" cy="289"/>
              <a:chOff x="1291" y="1509"/>
              <a:chExt cx="340" cy="289"/>
            </a:xfrm>
          </p:grpSpPr>
          <p:sp>
            <p:nvSpPr>
              <p:cNvPr id="1234021" name="Rectangle 101"/>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21" name="Group 102"/>
              <p:cNvGrpSpPr>
                <a:grpSpLocks/>
              </p:cNvGrpSpPr>
              <p:nvPr/>
            </p:nvGrpSpPr>
            <p:grpSpPr bwMode="auto">
              <a:xfrm>
                <a:off x="1291" y="1509"/>
                <a:ext cx="340" cy="289"/>
                <a:chOff x="1291" y="1509"/>
                <a:chExt cx="340" cy="289"/>
              </a:xfrm>
            </p:grpSpPr>
            <p:sp>
              <p:nvSpPr>
                <p:cNvPr id="1234023" name="Freeform 103"/>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24" name="Freeform 104"/>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34025" name="Rectangle 105"/>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2" name="Group 106"/>
            <p:cNvGrpSpPr>
              <a:grpSpLocks/>
            </p:cNvGrpSpPr>
            <p:nvPr/>
          </p:nvGrpSpPr>
          <p:grpSpPr bwMode="auto">
            <a:xfrm>
              <a:off x="2031" y="1248"/>
              <a:ext cx="296" cy="289"/>
              <a:chOff x="1751" y="1509"/>
              <a:chExt cx="296" cy="289"/>
            </a:xfrm>
          </p:grpSpPr>
          <p:sp>
            <p:nvSpPr>
              <p:cNvPr id="1234027" name="Freeform 107"/>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28" name="Freeform 108"/>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4029" name="Line 109"/>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34030" name="Freeform 110"/>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31" name="Line 111"/>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34032" name="Rectangle 112"/>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23" name="Group 113"/>
            <p:cNvGrpSpPr>
              <a:grpSpLocks/>
            </p:cNvGrpSpPr>
            <p:nvPr/>
          </p:nvGrpSpPr>
          <p:grpSpPr bwMode="auto">
            <a:xfrm>
              <a:off x="2880" y="1248"/>
              <a:ext cx="325" cy="289"/>
              <a:chOff x="2600" y="1509"/>
              <a:chExt cx="325" cy="289"/>
            </a:xfrm>
          </p:grpSpPr>
          <p:sp>
            <p:nvSpPr>
              <p:cNvPr id="1234034" name="Freeform 114"/>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35" name="Freeform 115"/>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4036" name="Rectangle 116"/>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4" name="Group 117"/>
            <p:cNvGrpSpPr>
              <a:grpSpLocks/>
            </p:cNvGrpSpPr>
            <p:nvPr/>
          </p:nvGrpSpPr>
          <p:grpSpPr bwMode="auto">
            <a:xfrm>
              <a:off x="3348" y="1248"/>
              <a:ext cx="284" cy="289"/>
              <a:chOff x="3068" y="1509"/>
              <a:chExt cx="284" cy="289"/>
            </a:xfrm>
          </p:grpSpPr>
          <p:sp>
            <p:nvSpPr>
              <p:cNvPr id="1234038" name="Freeform 118"/>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39" name="Freeform 119"/>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4040" name="Line 120"/>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34041" name="Line 121"/>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34042" name="Line 122"/>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34043" name="Line 123"/>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34044" name="Line 124"/>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34045" name="Line 125"/>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34046" name="Line 126"/>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34047" name="Line 127"/>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34048" name="Line 128"/>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25" name="Group 129"/>
          <p:cNvGrpSpPr>
            <a:grpSpLocks/>
          </p:cNvGrpSpPr>
          <p:nvPr/>
        </p:nvGrpSpPr>
        <p:grpSpPr bwMode="auto">
          <a:xfrm>
            <a:off x="6745818" y="4249738"/>
            <a:ext cx="4455583" cy="838200"/>
            <a:chOff x="1571" y="1152"/>
            <a:chExt cx="2105" cy="528"/>
          </a:xfrm>
        </p:grpSpPr>
        <p:grpSp>
          <p:nvGrpSpPr>
            <p:cNvPr id="26" name="Group 130"/>
            <p:cNvGrpSpPr>
              <a:grpSpLocks/>
            </p:cNvGrpSpPr>
            <p:nvPr/>
          </p:nvGrpSpPr>
          <p:grpSpPr bwMode="auto">
            <a:xfrm>
              <a:off x="2497" y="1152"/>
              <a:ext cx="213" cy="481"/>
              <a:chOff x="2217" y="1413"/>
              <a:chExt cx="213" cy="481"/>
            </a:xfrm>
          </p:grpSpPr>
          <p:sp>
            <p:nvSpPr>
              <p:cNvPr id="1234051" name="Freeform 131"/>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52" name="Rectangle 132"/>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27" name="Group 133"/>
            <p:cNvGrpSpPr>
              <a:grpSpLocks/>
            </p:cNvGrpSpPr>
            <p:nvPr/>
          </p:nvGrpSpPr>
          <p:grpSpPr bwMode="auto">
            <a:xfrm>
              <a:off x="1571" y="1248"/>
              <a:ext cx="340" cy="289"/>
              <a:chOff x="1291" y="1509"/>
              <a:chExt cx="340" cy="289"/>
            </a:xfrm>
          </p:grpSpPr>
          <p:sp>
            <p:nvSpPr>
              <p:cNvPr id="1234054" name="Rectangle 134"/>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28" name="Group 135"/>
              <p:cNvGrpSpPr>
                <a:grpSpLocks/>
              </p:cNvGrpSpPr>
              <p:nvPr/>
            </p:nvGrpSpPr>
            <p:grpSpPr bwMode="auto">
              <a:xfrm>
                <a:off x="1291" y="1509"/>
                <a:ext cx="340" cy="289"/>
                <a:chOff x="1291" y="1509"/>
                <a:chExt cx="340" cy="289"/>
              </a:xfrm>
            </p:grpSpPr>
            <p:sp>
              <p:nvSpPr>
                <p:cNvPr id="1234056" name="Freeform 136"/>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57" name="Freeform 137"/>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34058" name="Rectangle 138"/>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9" name="Group 139"/>
            <p:cNvGrpSpPr>
              <a:grpSpLocks/>
            </p:cNvGrpSpPr>
            <p:nvPr/>
          </p:nvGrpSpPr>
          <p:grpSpPr bwMode="auto">
            <a:xfrm>
              <a:off x="2031" y="1248"/>
              <a:ext cx="296" cy="289"/>
              <a:chOff x="1751" y="1509"/>
              <a:chExt cx="296" cy="289"/>
            </a:xfrm>
          </p:grpSpPr>
          <p:sp>
            <p:nvSpPr>
              <p:cNvPr id="1234060" name="Freeform 140"/>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61" name="Freeform 141"/>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4062" name="Line 142"/>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34063" name="Freeform 143"/>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64" name="Line 144"/>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34065" name="Rectangle 145"/>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30" name="Group 146"/>
            <p:cNvGrpSpPr>
              <a:grpSpLocks/>
            </p:cNvGrpSpPr>
            <p:nvPr/>
          </p:nvGrpSpPr>
          <p:grpSpPr bwMode="auto">
            <a:xfrm>
              <a:off x="2880" y="1248"/>
              <a:ext cx="325" cy="289"/>
              <a:chOff x="2600" y="1509"/>
              <a:chExt cx="325" cy="289"/>
            </a:xfrm>
          </p:grpSpPr>
          <p:sp>
            <p:nvSpPr>
              <p:cNvPr id="1234067" name="Freeform 147"/>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68" name="Freeform 148"/>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4069" name="Rectangle 149"/>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31" name="Group 150"/>
            <p:cNvGrpSpPr>
              <a:grpSpLocks/>
            </p:cNvGrpSpPr>
            <p:nvPr/>
          </p:nvGrpSpPr>
          <p:grpSpPr bwMode="auto">
            <a:xfrm>
              <a:off x="3348" y="1248"/>
              <a:ext cx="284" cy="289"/>
              <a:chOff x="3068" y="1509"/>
              <a:chExt cx="284" cy="289"/>
            </a:xfrm>
          </p:grpSpPr>
          <p:sp>
            <p:nvSpPr>
              <p:cNvPr id="1234071" name="Freeform 151"/>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72" name="Freeform 152"/>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4073" name="Line 153"/>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34074" name="Line 154"/>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34075" name="Line 155"/>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34076" name="Line 156"/>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34077" name="Line 157"/>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34078" name="Line 158"/>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34079" name="Line 159"/>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34080" name="Line 160"/>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34081" name="Line 161"/>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234016" name="Group 162"/>
          <p:cNvGrpSpPr>
            <a:grpSpLocks/>
          </p:cNvGrpSpPr>
          <p:nvPr/>
        </p:nvGrpSpPr>
        <p:grpSpPr bwMode="auto">
          <a:xfrm>
            <a:off x="7698318" y="5087938"/>
            <a:ext cx="4455583" cy="838200"/>
            <a:chOff x="1571" y="1152"/>
            <a:chExt cx="2105" cy="528"/>
          </a:xfrm>
        </p:grpSpPr>
        <p:grpSp>
          <p:nvGrpSpPr>
            <p:cNvPr id="1234017" name="Group 163"/>
            <p:cNvGrpSpPr>
              <a:grpSpLocks/>
            </p:cNvGrpSpPr>
            <p:nvPr/>
          </p:nvGrpSpPr>
          <p:grpSpPr bwMode="auto">
            <a:xfrm>
              <a:off x="2497" y="1152"/>
              <a:ext cx="213" cy="481"/>
              <a:chOff x="2217" y="1413"/>
              <a:chExt cx="213" cy="481"/>
            </a:xfrm>
          </p:grpSpPr>
          <p:sp>
            <p:nvSpPr>
              <p:cNvPr id="1234084" name="Freeform 164"/>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85" name="Rectangle 165"/>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234020" name="Group 166"/>
            <p:cNvGrpSpPr>
              <a:grpSpLocks/>
            </p:cNvGrpSpPr>
            <p:nvPr/>
          </p:nvGrpSpPr>
          <p:grpSpPr bwMode="auto">
            <a:xfrm>
              <a:off x="1571" y="1248"/>
              <a:ext cx="340" cy="289"/>
              <a:chOff x="1291" y="1509"/>
              <a:chExt cx="340" cy="289"/>
            </a:xfrm>
          </p:grpSpPr>
          <p:sp>
            <p:nvSpPr>
              <p:cNvPr id="1234087" name="Rectangle 167"/>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1234022" name="Group 168"/>
              <p:cNvGrpSpPr>
                <a:grpSpLocks/>
              </p:cNvGrpSpPr>
              <p:nvPr/>
            </p:nvGrpSpPr>
            <p:grpSpPr bwMode="auto">
              <a:xfrm>
                <a:off x="1291" y="1509"/>
                <a:ext cx="340" cy="289"/>
                <a:chOff x="1291" y="1509"/>
                <a:chExt cx="340" cy="289"/>
              </a:xfrm>
            </p:grpSpPr>
            <p:sp>
              <p:nvSpPr>
                <p:cNvPr id="1234089" name="Freeform 169"/>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90" name="Freeform 170"/>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34091" name="Rectangle 171"/>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234026" name="Group 172"/>
            <p:cNvGrpSpPr>
              <a:grpSpLocks/>
            </p:cNvGrpSpPr>
            <p:nvPr/>
          </p:nvGrpSpPr>
          <p:grpSpPr bwMode="auto">
            <a:xfrm>
              <a:off x="2031" y="1248"/>
              <a:ext cx="296" cy="289"/>
              <a:chOff x="1751" y="1509"/>
              <a:chExt cx="296" cy="289"/>
            </a:xfrm>
          </p:grpSpPr>
          <p:sp>
            <p:nvSpPr>
              <p:cNvPr id="1234093" name="Freeform 173"/>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94" name="Freeform 174"/>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4095" name="Line 175"/>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34096" name="Freeform 176"/>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097" name="Line 177"/>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34098" name="Rectangle 178"/>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1234033" name="Group 179"/>
            <p:cNvGrpSpPr>
              <a:grpSpLocks/>
            </p:cNvGrpSpPr>
            <p:nvPr/>
          </p:nvGrpSpPr>
          <p:grpSpPr bwMode="auto">
            <a:xfrm>
              <a:off x="2880" y="1248"/>
              <a:ext cx="325" cy="289"/>
              <a:chOff x="2600" y="1509"/>
              <a:chExt cx="325" cy="289"/>
            </a:xfrm>
          </p:grpSpPr>
          <p:sp>
            <p:nvSpPr>
              <p:cNvPr id="1234100" name="Freeform 180"/>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101" name="Freeform 181"/>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4102" name="Rectangle 182"/>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234037" name="Group 183"/>
            <p:cNvGrpSpPr>
              <a:grpSpLocks/>
            </p:cNvGrpSpPr>
            <p:nvPr/>
          </p:nvGrpSpPr>
          <p:grpSpPr bwMode="auto">
            <a:xfrm>
              <a:off x="3348" y="1248"/>
              <a:ext cx="284" cy="289"/>
              <a:chOff x="3068" y="1509"/>
              <a:chExt cx="284" cy="289"/>
            </a:xfrm>
          </p:grpSpPr>
          <p:sp>
            <p:nvSpPr>
              <p:cNvPr id="1234104" name="Freeform 184"/>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34105" name="Freeform 185"/>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34106" name="Line 186"/>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34107" name="Line 187"/>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34108" name="Line 188"/>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34109" name="Line 189"/>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34110" name="Line 190"/>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34111" name="Line 191"/>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34112" name="Line 192"/>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34113" name="Line 193"/>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34114" name="Line 194"/>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sp>
        <p:nvSpPr>
          <p:cNvPr id="1234115" name="Rectangle 195"/>
          <p:cNvSpPr>
            <a:spLocks noGrp="1" noChangeArrowheads="1"/>
          </p:cNvSpPr>
          <p:nvPr>
            <p:ph type="body" idx="1"/>
          </p:nvPr>
        </p:nvSpPr>
        <p:spPr>
          <a:xfrm>
            <a:off x="939800" y="977900"/>
            <a:ext cx="9855200" cy="379413"/>
          </a:xfrm>
          <a:noFill/>
          <a:ln/>
        </p:spPr>
        <p:txBody>
          <a:bodyPr>
            <a:noAutofit/>
          </a:bodyPr>
          <a:lstStyle/>
          <a:p>
            <a:pPr algn="l" rtl="0"/>
            <a:r>
              <a:rPr lang="en-US" sz="2200" dirty="0">
                <a:solidFill>
                  <a:srgbClr val="FF0000"/>
                </a:solidFill>
                <a:latin typeface="Comic Sans MS" panose="030F0702030302020204" pitchFamily="66" charset="0"/>
              </a:rPr>
              <a:t>Dependencies backward in time cause hazards</a:t>
            </a:r>
          </a:p>
        </p:txBody>
      </p:sp>
      <p:sp>
        <p:nvSpPr>
          <p:cNvPr id="1234117" name="Rectangle 197"/>
          <p:cNvSpPr>
            <a:spLocks noChangeArrowheads="1"/>
          </p:cNvSpPr>
          <p:nvPr/>
        </p:nvSpPr>
        <p:spPr bwMode="auto">
          <a:xfrm>
            <a:off x="1143000" y="5981701"/>
            <a:ext cx="10464800" cy="383695"/>
          </a:xfrm>
          <a:prstGeom prst="rect">
            <a:avLst/>
          </a:prstGeom>
          <a:noFill/>
          <a:ln w="12700">
            <a:noFill/>
            <a:miter lim="800000"/>
            <a:headEnd/>
            <a:tailEnd/>
          </a:ln>
          <a:effectLst/>
        </p:spPr>
        <p:txBody>
          <a:bodyPr lIns="63500" tIns="25400" rIns="63500" bIns="25400">
            <a:spAutoFit/>
          </a:bodyPr>
          <a:lstStyle/>
          <a:p>
            <a:pPr marL="287338" indent="-287338" algn="l" rtl="0">
              <a:lnSpc>
                <a:spcPct val="90000"/>
              </a:lnSpc>
              <a:spcBef>
                <a:spcPct val="65000"/>
              </a:spcBef>
              <a:buClr>
                <a:schemeClr val="accent1"/>
              </a:buClr>
              <a:buSzPct val="75000"/>
              <a:buFont typeface="Wingdings" pitchFamily="2" charset="2"/>
              <a:buChar char="q"/>
            </a:pPr>
            <a:r>
              <a:rPr lang="en-US" sz="2400" dirty="0">
                <a:latin typeface="Comic Sans MS" panose="030F0702030302020204" pitchFamily="66" charset="0"/>
              </a:rPr>
              <a:t>Load-use data hazard</a:t>
            </a:r>
          </a:p>
        </p:txBody>
      </p:sp>
      <p:sp>
        <p:nvSpPr>
          <p:cNvPr id="1234049" name="Slide Number Placeholder 1234048"/>
          <p:cNvSpPr>
            <a:spLocks noGrp="1"/>
          </p:cNvSpPr>
          <p:nvPr>
            <p:ph type="sldNum" sz="quarter" idx="12"/>
          </p:nvPr>
        </p:nvSpPr>
        <p:spPr/>
        <p:txBody>
          <a:bodyPr/>
          <a:lstStyle/>
          <a:p>
            <a:fld id="{CB65DC77-F180-4F46-9AB4-E848A677D315}" type="slidenum">
              <a:rPr lang="ar-EG" smtClean="0"/>
              <a:t>27</a:t>
            </a:fld>
            <a:endParaRPr lang="ar-EG"/>
          </a:p>
        </p:txBody>
      </p:sp>
    </p:spTree>
    <p:extLst>
      <p:ext uri="{BB962C8B-B14F-4D97-AF65-F5344CB8AC3E}">
        <p14:creationId xmlns:p14="http://schemas.microsoft.com/office/powerpoint/2010/main" val="2160838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0"/>
          <p:cNvGrpSpPr>
            <a:grpSpLocks/>
          </p:cNvGrpSpPr>
          <p:nvPr/>
        </p:nvGrpSpPr>
        <p:grpSpPr bwMode="auto">
          <a:xfrm>
            <a:off x="4648200" y="2146300"/>
            <a:ext cx="2032000" cy="1295400"/>
            <a:chOff x="2160" y="1680"/>
            <a:chExt cx="960" cy="816"/>
          </a:xfrm>
        </p:grpSpPr>
        <p:sp>
          <p:nvSpPr>
            <p:cNvPr id="1219587" name="Rectangle 3"/>
            <p:cNvSpPr>
              <a:spLocks noChangeArrowheads="1"/>
            </p:cNvSpPr>
            <p:nvPr/>
          </p:nvSpPr>
          <p:spPr bwMode="auto">
            <a:xfrm>
              <a:off x="2160" y="2208"/>
              <a:ext cx="336" cy="28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19588" name="Rectangle 4"/>
            <p:cNvSpPr>
              <a:spLocks noChangeArrowheads="1"/>
            </p:cNvSpPr>
            <p:nvPr/>
          </p:nvSpPr>
          <p:spPr bwMode="auto">
            <a:xfrm>
              <a:off x="3024" y="1680"/>
              <a:ext cx="96" cy="28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19589" name="Line 5"/>
            <p:cNvSpPr>
              <a:spLocks noChangeShapeType="1"/>
            </p:cNvSpPr>
            <p:nvPr/>
          </p:nvSpPr>
          <p:spPr bwMode="auto">
            <a:xfrm flipH="1">
              <a:off x="2160" y="1968"/>
              <a:ext cx="864" cy="240"/>
            </a:xfrm>
            <a:prstGeom prst="line">
              <a:avLst/>
            </a:prstGeom>
            <a:noFill/>
            <a:ln w="28575">
              <a:solidFill>
                <a:schemeClr val="accent1"/>
              </a:solidFill>
              <a:round/>
              <a:headEnd/>
              <a:tailEnd type="triangle" w="med" len="med"/>
            </a:ln>
            <a:effectLst/>
          </p:spPr>
          <p:txBody>
            <a:bodyPr/>
            <a:lstStyle/>
            <a:p>
              <a:endParaRPr lang="en-US"/>
            </a:p>
          </p:txBody>
        </p:sp>
      </p:grpSp>
      <p:sp>
        <p:nvSpPr>
          <p:cNvPr id="1219590" name="Rectangle 6"/>
          <p:cNvSpPr>
            <a:spLocks noGrp="1" noChangeArrowheads="1"/>
          </p:cNvSpPr>
          <p:nvPr>
            <p:ph type="title"/>
          </p:nvPr>
        </p:nvSpPr>
        <p:spPr>
          <a:xfrm>
            <a:off x="895351" y="635000"/>
            <a:ext cx="10397067" cy="422275"/>
          </a:xfrm>
          <a:noFill/>
          <a:ln/>
        </p:spPr>
        <p:txBody>
          <a:bodyPr wrap="none">
            <a:normAutofit fontScale="90000"/>
          </a:bodyPr>
          <a:lstStyle/>
          <a:p>
            <a:r>
              <a:rPr lang="en-US" b="1" dirty="0"/>
              <a:t>Branch Instructions Cause Control Hazards</a:t>
            </a:r>
          </a:p>
        </p:txBody>
      </p:sp>
      <p:sp>
        <p:nvSpPr>
          <p:cNvPr id="1219591" name="Rectangle 7"/>
          <p:cNvSpPr>
            <a:spLocks noChangeArrowheads="1"/>
          </p:cNvSpPr>
          <p:nvPr/>
        </p:nvSpPr>
        <p:spPr bwMode="auto">
          <a:xfrm>
            <a:off x="583615" y="2224088"/>
            <a:ext cx="339838" cy="3136756"/>
          </a:xfrm>
          <a:prstGeom prst="rect">
            <a:avLst/>
          </a:prstGeom>
          <a:noFill/>
          <a:ln w="12700">
            <a:noFill/>
            <a:miter lim="800000"/>
            <a:headEnd/>
            <a:tailEnd/>
          </a:ln>
          <a:effectLst/>
        </p:spPr>
        <p:txBody>
          <a:bodyPr wrap="none" lIns="90488" tIns="44450" rIns="90488" bIns="44450">
            <a:spAutoFit/>
          </a:bodyPr>
          <a:lstStyle/>
          <a:p>
            <a:pPr algn="ctr"/>
            <a:r>
              <a:rPr lang="en-US" i="1">
                <a:solidFill>
                  <a:schemeClr val="tx1"/>
                </a:solidFill>
              </a:rPr>
              <a:t>I</a:t>
            </a:r>
          </a:p>
          <a:p>
            <a:pPr algn="ctr"/>
            <a:r>
              <a:rPr lang="en-US" i="1">
                <a:solidFill>
                  <a:schemeClr val="tx1"/>
                </a:solidFill>
              </a:rPr>
              <a:t>n</a:t>
            </a:r>
          </a:p>
          <a:p>
            <a:pPr algn="ctr"/>
            <a:r>
              <a:rPr lang="en-US" i="1">
                <a:solidFill>
                  <a:schemeClr val="tx1"/>
                </a:solidFill>
              </a:rPr>
              <a:t>s</a:t>
            </a:r>
          </a:p>
          <a:p>
            <a:pPr algn="ctr"/>
            <a:r>
              <a:rPr lang="en-US" i="1">
                <a:solidFill>
                  <a:schemeClr val="tx1"/>
                </a:solidFill>
              </a:rPr>
              <a:t>t</a:t>
            </a:r>
          </a:p>
          <a:p>
            <a:pPr algn="ctr"/>
            <a:r>
              <a:rPr lang="en-US" i="1">
                <a:solidFill>
                  <a:schemeClr val="tx1"/>
                </a:solidFill>
              </a:rPr>
              <a:t>r.</a:t>
            </a:r>
          </a:p>
          <a:p>
            <a:pPr algn="ctr"/>
            <a:endParaRPr lang="en-US" i="1">
              <a:solidFill>
                <a:schemeClr val="tx1"/>
              </a:solidFill>
            </a:endParaRPr>
          </a:p>
          <a:p>
            <a:pPr algn="ctr"/>
            <a:r>
              <a:rPr lang="en-US" i="1">
                <a:solidFill>
                  <a:schemeClr val="tx1"/>
                </a:solidFill>
              </a:rPr>
              <a:t>O</a:t>
            </a:r>
          </a:p>
          <a:p>
            <a:pPr algn="ctr"/>
            <a:r>
              <a:rPr lang="en-US" i="1">
                <a:solidFill>
                  <a:schemeClr val="tx1"/>
                </a:solidFill>
              </a:rPr>
              <a:t>r</a:t>
            </a:r>
          </a:p>
          <a:p>
            <a:pPr algn="ctr"/>
            <a:r>
              <a:rPr lang="en-US" i="1">
                <a:solidFill>
                  <a:schemeClr val="tx1"/>
                </a:solidFill>
              </a:rPr>
              <a:t>d</a:t>
            </a:r>
          </a:p>
          <a:p>
            <a:pPr algn="ctr"/>
            <a:r>
              <a:rPr lang="en-US" i="1">
                <a:solidFill>
                  <a:schemeClr val="tx1"/>
                </a:solidFill>
              </a:rPr>
              <a:t>e</a:t>
            </a:r>
          </a:p>
          <a:p>
            <a:pPr algn="ctr"/>
            <a:r>
              <a:rPr lang="en-US" i="1">
                <a:solidFill>
                  <a:schemeClr val="tx1"/>
                </a:solidFill>
              </a:rPr>
              <a:t>r</a:t>
            </a:r>
          </a:p>
        </p:txBody>
      </p:sp>
      <p:sp>
        <p:nvSpPr>
          <p:cNvPr id="1219592" name="Line 8"/>
          <p:cNvSpPr>
            <a:spLocks noChangeShapeType="1"/>
          </p:cNvSpPr>
          <p:nvPr/>
        </p:nvSpPr>
        <p:spPr bwMode="auto">
          <a:xfrm>
            <a:off x="2006600" y="1617663"/>
            <a:ext cx="8415867"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1219595" name="Rectangle 11"/>
          <p:cNvSpPr>
            <a:spLocks noChangeArrowheads="1"/>
          </p:cNvSpPr>
          <p:nvPr/>
        </p:nvSpPr>
        <p:spPr bwMode="auto">
          <a:xfrm>
            <a:off x="1268899" y="2951164"/>
            <a:ext cx="551434" cy="459100"/>
          </a:xfrm>
          <a:prstGeom prst="rect">
            <a:avLst/>
          </a:prstGeom>
          <a:noFill/>
          <a:ln w="12700">
            <a:noFill/>
            <a:miter lim="800000"/>
            <a:headEnd/>
            <a:tailEnd/>
          </a:ln>
          <a:effectLst/>
        </p:spPr>
        <p:txBody>
          <a:bodyPr wrap="none" lIns="90488" tIns="44450" rIns="90488" bIns="44450">
            <a:spAutoFit/>
          </a:bodyPr>
          <a:lstStyle/>
          <a:p>
            <a:r>
              <a:rPr lang="en-US" sz="2400" b="1">
                <a:solidFill>
                  <a:schemeClr val="tx1"/>
                </a:solidFill>
                <a:latin typeface="Courier New" pitchFamily="49" charset="0"/>
              </a:rPr>
              <a:t>lw</a:t>
            </a:r>
          </a:p>
        </p:txBody>
      </p:sp>
      <p:sp>
        <p:nvSpPr>
          <p:cNvPr id="1219596" name="Rectangle 12"/>
          <p:cNvSpPr>
            <a:spLocks noChangeArrowheads="1"/>
          </p:cNvSpPr>
          <p:nvPr/>
        </p:nvSpPr>
        <p:spPr bwMode="auto">
          <a:xfrm>
            <a:off x="1289051" y="4672013"/>
            <a:ext cx="872035" cy="459100"/>
          </a:xfrm>
          <a:prstGeom prst="rect">
            <a:avLst/>
          </a:prstGeom>
          <a:noFill/>
          <a:ln w="12700">
            <a:noFill/>
            <a:miter lim="800000"/>
            <a:headEnd/>
            <a:tailEnd/>
          </a:ln>
          <a:effectLst/>
        </p:spPr>
        <p:txBody>
          <a:bodyPr wrap="none" lIns="90488" tIns="44450" rIns="90488" bIns="44450">
            <a:spAutoFit/>
          </a:bodyPr>
          <a:lstStyle/>
          <a:p>
            <a:r>
              <a:rPr lang="en-US" sz="2400" dirty="0">
                <a:solidFill>
                  <a:schemeClr val="tx1"/>
                </a:solidFill>
              </a:rPr>
              <a:t>Inst 4</a:t>
            </a:r>
          </a:p>
        </p:txBody>
      </p:sp>
      <p:sp>
        <p:nvSpPr>
          <p:cNvPr id="1219597" name="Line 13"/>
          <p:cNvSpPr>
            <a:spLocks noChangeShapeType="1"/>
          </p:cNvSpPr>
          <p:nvPr/>
        </p:nvSpPr>
        <p:spPr bwMode="auto">
          <a:xfrm>
            <a:off x="3581400" y="1744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9598" name="Line 14"/>
          <p:cNvSpPr>
            <a:spLocks noChangeShapeType="1"/>
          </p:cNvSpPr>
          <p:nvPr/>
        </p:nvSpPr>
        <p:spPr bwMode="auto">
          <a:xfrm>
            <a:off x="4495800" y="1744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9599" name="Line 15"/>
          <p:cNvSpPr>
            <a:spLocks noChangeShapeType="1"/>
          </p:cNvSpPr>
          <p:nvPr/>
        </p:nvSpPr>
        <p:spPr bwMode="auto">
          <a:xfrm>
            <a:off x="5410200" y="1744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9600" name="Line 16"/>
          <p:cNvSpPr>
            <a:spLocks noChangeShapeType="1"/>
          </p:cNvSpPr>
          <p:nvPr/>
        </p:nvSpPr>
        <p:spPr bwMode="auto">
          <a:xfrm>
            <a:off x="6324600" y="1744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9601" name="Line 17"/>
          <p:cNvSpPr>
            <a:spLocks noChangeShapeType="1"/>
          </p:cNvSpPr>
          <p:nvPr/>
        </p:nvSpPr>
        <p:spPr bwMode="auto">
          <a:xfrm>
            <a:off x="7239000" y="1744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9602" name="Line 18"/>
          <p:cNvSpPr>
            <a:spLocks noChangeShapeType="1"/>
          </p:cNvSpPr>
          <p:nvPr/>
        </p:nvSpPr>
        <p:spPr bwMode="auto">
          <a:xfrm>
            <a:off x="8153400" y="1744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9603" name="Line 19"/>
          <p:cNvSpPr>
            <a:spLocks noChangeShapeType="1"/>
          </p:cNvSpPr>
          <p:nvPr/>
        </p:nvSpPr>
        <p:spPr bwMode="auto">
          <a:xfrm>
            <a:off x="9067800" y="1744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9604" name="Line 20"/>
          <p:cNvSpPr>
            <a:spLocks noChangeShapeType="1"/>
          </p:cNvSpPr>
          <p:nvPr/>
        </p:nvSpPr>
        <p:spPr bwMode="auto">
          <a:xfrm>
            <a:off x="9982200" y="1744663"/>
            <a:ext cx="0" cy="4470400"/>
          </a:xfrm>
          <a:prstGeom prst="line">
            <a:avLst/>
          </a:prstGeom>
          <a:noFill/>
          <a:ln w="25400">
            <a:solidFill>
              <a:schemeClr val="tx1"/>
            </a:solidFill>
            <a:prstDash val="sysDot"/>
            <a:round/>
            <a:headEnd/>
            <a:tailEnd/>
          </a:ln>
          <a:effectLst/>
        </p:spPr>
        <p:txBody>
          <a:bodyPr wrap="none" anchor="ctr"/>
          <a:lstStyle/>
          <a:p>
            <a:endParaRPr lang="en-US"/>
          </a:p>
        </p:txBody>
      </p:sp>
      <p:sp>
        <p:nvSpPr>
          <p:cNvPr id="1219605" name="Rectangle 21"/>
          <p:cNvSpPr>
            <a:spLocks noChangeArrowheads="1"/>
          </p:cNvSpPr>
          <p:nvPr/>
        </p:nvSpPr>
        <p:spPr bwMode="auto">
          <a:xfrm>
            <a:off x="1268899" y="3789364"/>
            <a:ext cx="872035" cy="459100"/>
          </a:xfrm>
          <a:prstGeom prst="rect">
            <a:avLst/>
          </a:prstGeom>
          <a:noFill/>
          <a:ln w="12700">
            <a:noFill/>
            <a:miter lim="800000"/>
            <a:headEnd/>
            <a:tailEnd/>
          </a:ln>
          <a:effectLst/>
        </p:spPr>
        <p:txBody>
          <a:bodyPr wrap="none" lIns="90488" tIns="44450" rIns="90488" bIns="44450">
            <a:spAutoFit/>
          </a:bodyPr>
          <a:lstStyle/>
          <a:p>
            <a:r>
              <a:rPr lang="en-US" sz="2400" dirty="0">
                <a:solidFill>
                  <a:schemeClr val="tx1"/>
                </a:solidFill>
              </a:rPr>
              <a:t>Inst 3</a:t>
            </a:r>
          </a:p>
        </p:txBody>
      </p:sp>
      <p:sp>
        <p:nvSpPr>
          <p:cNvPr id="1219606" name="Line 22"/>
          <p:cNvSpPr>
            <a:spLocks noChangeShapeType="1"/>
          </p:cNvSpPr>
          <p:nvPr/>
        </p:nvSpPr>
        <p:spPr bwMode="auto">
          <a:xfrm>
            <a:off x="990600" y="2146300"/>
            <a:ext cx="0" cy="3886200"/>
          </a:xfrm>
          <a:prstGeom prst="line">
            <a:avLst/>
          </a:prstGeom>
          <a:noFill/>
          <a:ln w="28575">
            <a:solidFill>
              <a:schemeClr val="tx1"/>
            </a:solidFill>
            <a:round/>
            <a:headEnd/>
            <a:tailEnd type="triangle" w="med" len="med"/>
          </a:ln>
          <a:effectLst/>
        </p:spPr>
        <p:txBody>
          <a:bodyPr/>
          <a:lstStyle/>
          <a:p>
            <a:endParaRPr lang="en-US"/>
          </a:p>
        </p:txBody>
      </p:sp>
      <p:grpSp>
        <p:nvGrpSpPr>
          <p:cNvPr id="3" name="Group 189"/>
          <p:cNvGrpSpPr>
            <a:grpSpLocks/>
          </p:cNvGrpSpPr>
          <p:nvPr/>
        </p:nvGrpSpPr>
        <p:grpSpPr bwMode="auto">
          <a:xfrm>
            <a:off x="1289051" y="1993900"/>
            <a:ext cx="6881283" cy="838200"/>
            <a:chOff x="591" y="1584"/>
            <a:chExt cx="3251" cy="528"/>
          </a:xfrm>
        </p:grpSpPr>
        <p:sp>
          <p:nvSpPr>
            <p:cNvPr id="1219594" name="Rectangle 10"/>
            <p:cNvSpPr>
              <a:spLocks noChangeArrowheads="1"/>
            </p:cNvSpPr>
            <p:nvPr/>
          </p:nvSpPr>
          <p:spPr bwMode="auto">
            <a:xfrm>
              <a:off x="591" y="1632"/>
              <a:ext cx="348" cy="289"/>
            </a:xfrm>
            <a:prstGeom prst="rect">
              <a:avLst/>
            </a:prstGeom>
            <a:noFill/>
            <a:ln w="12700">
              <a:noFill/>
              <a:miter lim="800000"/>
              <a:headEnd/>
              <a:tailEnd/>
            </a:ln>
            <a:effectLst/>
          </p:spPr>
          <p:txBody>
            <a:bodyPr wrap="none" lIns="90488" tIns="44450" rIns="90488" bIns="44450">
              <a:spAutoFit/>
            </a:bodyPr>
            <a:lstStyle/>
            <a:p>
              <a:r>
                <a:rPr lang="en-US" sz="2400" b="1">
                  <a:latin typeface="Courier New" pitchFamily="49" charset="0"/>
                </a:rPr>
                <a:t>beq</a:t>
              </a:r>
            </a:p>
          </p:txBody>
        </p:sp>
        <p:grpSp>
          <p:nvGrpSpPr>
            <p:cNvPr id="4" name="Group 57"/>
            <p:cNvGrpSpPr>
              <a:grpSpLocks/>
            </p:cNvGrpSpPr>
            <p:nvPr/>
          </p:nvGrpSpPr>
          <p:grpSpPr bwMode="auto">
            <a:xfrm>
              <a:off x="2650" y="1584"/>
              <a:ext cx="213" cy="481"/>
              <a:chOff x="2217" y="1413"/>
              <a:chExt cx="213" cy="481"/>
            </a:xfrm>
          </p:grpSpPr>
          <p:sp>
            <p:nvSpPr>
              <p:cNvPr id="1219642" name="Freeform 58"/>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643" name="Rectangle 59"/>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5" name="Group 60"/>
            <p:cNvGrpSpPr>
              <a:grpSpLocks/>
            </p:cNvGrpSpPr>
            <p:nvPr/>
          </p:nvGrpSpPr>
          <p:grpSpPr bwMode="auto">
            <a:xfrm>
              <a:off x="1737" y="1680"/>
              <a:ext cx="340" cy="289"/>
              <a:chOff x="1291" y="1509"/>
              <a:chExt cx="340" cy="289"/>
            </a:xfrm>
          </p:grpSpPr>
          <p:sp>
            <p:nvSpPr>
              <p:cNvPr id="1219645" name="Rectangle 61"/>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6" name="Group 62"/>
              <p:cNvGrpSpPr>
                <a:grpSpLocks/>
              </p:cNvGrpSpPr>
              <p:nvPr/>
            </p:nvGrpSpPr>
            <p:grpSpPr bwMode="auto">
              <a:xfrm>
                <a:off x="1291" y="1509"/>
                <a:ext cx="340" cy="289"/>
                <a:chOff x="1291" y="1509"/>
                <a:chExt cx="340" cy="289"/>
              </a:xfrm>
            </p:grpSpPr>
            <p:sp>
              <p:nvSpPr>
                <p:cNvPr id="1219647" name="Freeform 63"/>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648" name="Freeform 64"/>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19649" name="Rectangle 65"/>
            <p:cNvSpPr>
              <a:spLocks noChangeArrowheads="1"/>
            </p:cNvSpPr>
            <p:nvPr/>
          </p:nvSpPr>
          <p:spPr bwMode="auto">
            <a:xfrm>
              <a:off x="2283" y="1687"/>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7" name="Group 66"/>
            <p:cNvGrpSpPr>
              <a:grpSpLocks/>
            </p:cNvGrpSpPr>
            <p:nvPr/>
          </p:nvGrpSpPr>
          <p:grpSpPr bwMode="auto">
            <a:xfrm>
              <a:off x="2197" y="1680"/>
              <a:ext cx="296" cy="289"/>
              <a:chOff x="1751" y="1509"/>
              <a:chExt cx="296" cy="289"/>
            </a:xfrm>
          </p:grpSpPr>
          <p:sp>
            <p:nvSpPr>
              <p:cNvPr id="1219651" name="Freeform 67"/>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652" name="Freeform 68"/>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9653" name="Line 69"/>
            <p:cNvSpPr>
              <a:spLocks noChangeShapeType="1"/>
            </p:cNvSpPr>
            <p:nvPr/>
          </p:nvSpPr>
          <p:spPr bwMode="auto">
            <a:xfrm>
              <a:off x="2082" y="1824"/>
              <a:ext cx="116" cy="0"/>
            </a:xfrm>
            <a:prstGeom prst="line">
              <a:avLst/>
            </a:prstGeom>
            <a:noFill/>
            <a:ln w="25400">
              <a:solidFill>
                <a:schemeClr val="tx1"/>
              </a:solidFill>
              <a:round/>
              <a:headEnd/>
              <a:tailEnd/>
            </a:ln>
            <a:effectLst/>
          </p:spPr>
          <p:txBody>
            <a:bodyPr wrap="none" anchor="ctr"/>
            <a:lstStyle/>
            <a:p>
              <a:endParaRPr lang="en-US"/>
            </a:p>
          </p:txBody>
        </p:sp>
        <p:sp>
          <p:nvSpPr>
            <p:cNvPr id="1219654" name="Freeform 70"/>
            <p:cNvSpPr>
              <a:spLocks/>
            </p:cNvSpPr>
            <p:nvPr/>
          </p:nvSpPr>
          <p:spPr bwMode="auto">
            <a:xfrm>
              <a:off x="2150" y="172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655" name="Line 71"/>
            <p:cNvSpPr>
              <a:spLocks noChangeShapeType="1"/>
            </p:cNvSpPr>
            <p:nvPr/>
          </p:nvSpPr>
          <p:spPr bwMode="auto">
            <a:xfrm>
              <a:off x="2498" y="1728"/>
              <a:ext cx="157" cy="0"/>
            </a:xfrm>
            <a:prstGeom prst="line">
              <a:avLst/>
            </a:prstGeom>
            <a:noFill/>
            <a:ln w="25400">
              <a:solidFill>
                <a:schemeClr val="tx1"/>
              </a:solidFill>
              <a:round/>
              <a:headEnd/>
              <a:tailEnd/>
            </a:ln>
            <a:effectLst/>
          </p:spPr>
          <p:txBody>
            <a:bodyPr wrap="none" anchor="ctr"/>
            <a:lstStyle/>
            <a:p>
              <a:endParaRPr lang="en-US"/>
            </a:p>
          </p:txBody>
        </p:sp>
        <p:sp>
          <p:nvSpPr>
            <p:cNvPr id="1219656" name="Rectangle 72"/>
            <p:cNvSpPr>
              <a:spLocks noChangeArrowheads="1"/>
            </p:cNvSpPr>
            <p:nvPr/>
          </p:nvSpPr>
          <p:spPr bwMode="auto">
            <a:xfrm>
              <a:off x="3057" y="1682"/>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8" name="Group 73"/>
            <p:cNvGrpSpPr>
              <a:grpSpLocks/>
            </p:cNvGrpSpPr>
            <p:nvPr/>
          </p:nvGrpSpPr>
          <p:grpSpPr bwMode="auto">
            <a:xfrm>
              <a:off x="3046" y="1680"/>
              <a:ext cx="325" cy="289"/>
              <a:chOff x="2600" y="1509"/>
              <a:chExt cx="325" cy="289"/>
            </a:xfrm>
          </p:grpSpPr>
          <p:sp>
            <p:nvSpPr>
              <p:cNvPr id="1219658" name="Freeform 74"/>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659" name="Freeform 75"/>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9660" name="Rectangle 76"/>
            <p:cNvSpPr>
              <a:spLocks noChangeArrowheads="1"/>
            </p:cNvSpPr>
            <p:nvPr/>
          </p:nvSpPr>
          <p:spPr bwMode="auto">
            <a:xfrm>
              <a:off x="3592" y="1682"/>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9" name="Group 77"/>
            <p:cNvGrpSpPr>
              <a:grpSpLocks/>
            </p:cNvGrpSpPr>
            <p:nvPr/>
          </p:nvGrpSpPr>
          <p:grpSpPr bwMode="auto">
            <a:xfrm>
              <a:off x="3514" y="1680"/>
              <a:ext cx="284" cy="289"/>
              <a:chOff x="3068" y="1509"/>
              <a:chExt cx="284" cy="289"/>
            </a:xfrm>
          </p:grpSpPr>
          <p:sp>
            <p:nvSpPr>
              <p:cNvPr id="1219662" name="Freeform 78"/>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663" name="Freeform 79"/>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9664" name="Line 80"/>
            <p:cNvSpPr>
              <a:spLocks noChangeShapeType="1"/>
            </p:cNvSpPr>
            <p:nvPr/>
          </p:nvSpPr>
          <p:spPr bwMode="auto">
            <a:xfrm>
              <a:off x="3367" y="1824"/>
              <a:ext cx="139" cy="0"/>
            </a:xfrm>
            <a:prstGeom prst="line">
              <a:avLst/>
            </a:prstGeom>
            <a:noFill/>
            <a:ln w="25400">
              <a:solidFill>
                <a:schemeClr val="tx1"/>
              </a:solidFill>
              <a:round/>
              <a:headEnd/>
              <a:tailEnd/>
            </a:ln>
            <a:effectLst/>
          </p:spPr>
          <p:txBody>
            <a:bodyPr wrap="none" anchor="ctr"/>
            <a:lstStyle/>
            <a:p>
              <a:endParaRPr lang="en-US"/>
            </a:p>
          </p:txBody>
        </p:sp>
        <p:sp>
          <p:nvSpPr>
            <p:cNvPr id="1219665" name="Line 81"/>
            <p:cNvSpPr>
              <a:spLocks noChangeShapeType="1"/>
            </p:cNvSpPr>
            <p:nvPr/>
          </p:nvSpPr>
          <p:spPr bwMode="auto">
            <a:xfrm>
              <a:off x="2883" y="1824"/>
              <a:ext cx="155" cy="0"/>
            </a:xfrm>
            <a:prstGeom prst="line">
              <a:avLst/>
            </a:prstGeom>
            <a:noFill/>
            <a:ln w="25400">
              <a:solidFill>
                <a:schemeClr val="tx1"/>
              </a:solidFill>
              <a:round/>
              <a:headEnd/>
              <a:tailEnd/>
            </a:ln>
            <a:effectLst/>
          </p:spPr>
          <p:txBody>
            <a:bodyPr wrap="none" anchor="ctr"/>
            <a:lstStyle/>
            <a:p>
              <a:endParaRPr lang="en-US"/>
            </a:p>
          </p:txBody>
        </p:sp>
        <p:sp>
          <p:nvSpPr>
            <p:cNvPr id="1219666" name="Line 82"/>
            <p:cNvSpPr>
              <a:spLocks noChangeShapeType="1"/>
            </p:cNvSpPr>
            <p:nvPr/>
          </p:nvSpPr>
          <p:spPr bwMode="auto">
            <a:xfrm>
              <a:off x="2498" y="1920"/>
              <a:ext cx="157" cy="0"/>
            </a:xfrm>
            <a:prstGeom prst="line">
              <a:avLst/>
            </a:prstGeom>
            <a:noFill/>
            <a:ln w="25400">
              <a:solidFill>
                <a:schemeClr val="tx1"/>
              </a:solidFill>
              <a:round/>
              <a:headEnd/>
              <a:tailEnd/>
            </a:ln>
            <a:effectLst/>
          </p:spPr>
          <p:txBody>
            <a:bodyPr wrap="none" anchor="ctr"/>
            <a:lstStyle/>
            <a:p>
              <a:endParaRPr lang="en-US"/>
            </a:p>
          </p:txBody>
        </p:sp>
        <p:sp>
          <p:nvSpPr>
            <p:cNvPr id="1219667" name="Line 83"/>
            <p:cNvSpPr>
              <a:spLocks noChangeShapeType="1"/>
            </p:cNvSpPr>
            <p:nvPr/>
          </p:nvSpPr>
          <p:spPr bwMode="auto">
            <a:xfrm>
              <a:off x="2582" y="1920"/>
              <a:ext cx="0" cy="192"/>
            </a:xfrm>
            <a:prstGeom prst="line">
              <a:avLst/>
            </a:prstGeom>
            <a:noFill/>
            <a:ln w="28575">
              <a:solidFill>
                <a:schemeClr val="tx1"/>
              </a:solidFill>
              <a:round/>
              <a:headEnd/>
              <a:tailEnd/>
            </a:ln>
            <a:effectLst/>
          </p:spPr>
          <p:txBody>
            <a:bodyPr/>
            <a:lstStyle/>
            <a:p>
              <a:endParaRPr lang="en-US"/>
            </a:p>
          </p:txBody>
        </p:sp>
        <p:sp>
          <p:nvSpPr>
            <p:cNvPr id="1219668" name="Line 84"/>
            <p:cNvSpPr>
              <a:spLocks noChangeShapeType="1"/>
            </p:cNvSpPr>
            <p:nvPr/>
          </p:nvSpPr>
          <p:spPr bwMode="auto">
            <a:xfrm>
              <a:off x="2582" y="2112"/>
              <a:ext cx="336" cy="0"/>
            </a:xfrm>
            <a:prstGeom prst="line">
              <a:avLst/>
            </a:prstGeom>
            <a:noFill/>
            <a:ln w="28575">
              <a:solidFill>
                <a:schemeClr val="tx1"/>
              </a:solidFill>
              <a:round/>
              <a:headEnd/>
              <a:tailEnd/>
            </a:ln>
            <a:effectLst/>
          </p:spPr>
          <p:txBody>
            <a:bodyPr/>
            <a:lstStyle/>
            <a:p>
              <a:endParaRPr lang="en-US"/>
            </a:p>
          </p:txBody>
        </p:sp>
        <p:sp>
          <p:nvSpPr>
            <p:cNvPr id="1219669" name="Line 85"/>
            <p:cNvSpPr>
              <a:spLocks noChangeShapeType="1"/>
            </p:cNvSpPr>
            <p:nvPr/>
          </p:nvSpPr>
          <p:spPr bwMode="auto">
            <a:xfrm>
              <a:off x="2918" y="1824"/>
              <a:ext cx="0" cy="288"/>
            </a:xfrm>
            <a:prstGeom prst="line">
              <a:avLst/>
            </a:prstGeom>
            <a:noFill/>
            <a:ln w="28575">
              <a:solidFill>
                <a:schemeClr val="tx1"/>
              </a:solidFill>
              <a:round/>
              <a:headEnd/>
              <a:tailEnd/>
            </a:ln>
            <a:effectLst/>
          </p:spPr>
          <p:txBody>
            <a:bodyPr/>
            <a:lstStyle/>
            <a:p>
              <a:endParaRPr lang="en-US"/>
            </a:p>
          </p:txBody>
        </p:sp>
        <p:sp>
          <p:nvSpPr>
            <p:cNvPr id="1219670" name="Line 86"/>
            <p:cNvSpPr>
              <a:spLocks noChangeShapeType="1"/>
            </p:cNvSpPr>
            <p:nvPr/>
          </p:nvSpPr>
          <p:spPr bwMode="auto">
            <a:xfrm flipH="1">
              <a:off x="2998" y="1824"/>
              <a:ext cx="0" cy="240"/>
            </a:xfrm>
            <a:prstGeom prst="line">
              <a:avLst/>
            </a:prstGeom>
            <a:noFill/>
            <a:ln w="28575">
              <a:solidFill>
                <a:schemeClr val="tx1"/>
              </a:solidFill>
              <a:round/>
              <a:headEnd/>
              <a:tailEnd/>
            </a:ln>
            <a:effectLst/>
          </p:spPr>
          <p:txBody>
            <a:bodyPr/>
            <a:lstStyle/>
            <a:p>
              <a:endParaRPr lang="en-US"/>
            </a:p>
          </p:txBody>
        </p:sp>
        <p:sp>
          <p:nvSpPr>
            <p:cNvPr id="1219671" name="Line 87"/>
            <p:cNvSpPr>
              <a:spLocks noChangeShapeType="1"/>
            </p:cNvSpPr>
            <p:nvPr/>
          </p:nvSpPr>
          <p:spPr bwMode="auto">
            <a:xfrm>
              <a:off x="2998" y="2064"/>
              <a:ext cx="432" cy="0"/>
            </a:xfrm>
            <a:prstGeom prst="line">
              <a:avLst/>
            </a:prstGeom>
            <a:noFill/>
            <a:ln w="28575">
              <a:solidFill>
                <a:schemeClr val="tx1"/>
              </a:solidFill>
              <a:round/>
              <a:headEnd/>
              <a:tailEnd/>
            </a:ln>
            <a:effectLst/>
          </p:spPr>
          <p:txBody>
            <a:bodyPr/>
            <a:lstStyle/>
            <a:p>
              <a:endParaRPr lang="en-US"/>
            </a:p>
          </p:txBody>
        </p:sp>
        <p:sp>
          <p:nvSpPr>
            <p:cNvPr id="1219672" name="Line 88"/>
            <p:cNvSpPr>
              <a:spLocks noChangeShapeType="1"/>
            </p:cNvSpPr>
            <p:nvPr/>
          </p:nvSpPr>
          <p:spPr bwMode="auto">
            <a:xfrm>
              <a:off x="3430" y="1824"/>
              <a:ext cx="0" cy="240"/>
            </a:xfrm>
            <a:prstGeom prst="line">
              <a:avLst/>
            </a:prstGeom>
            <a:noFill/>
            <a:ln w="28575">
              <a:solidFill>
                <a:schemeClr val="tx1"/>
              </a:solidFill>
              <a:round/>
              <a:headEnd/>
              <a:tailEnd/>
            </a:ln>
            <a:effectLst/>
          </p:spPr>
          <p:txBody>
            <a:bodyPr/>
            <a:lstStyle/>
            <a:p>
              <a:endParaRPr lang="en-US"/>
            </a:p>
          </p:txBody>
        </p:sp>
      </p:grpSp>
      <p:grpSp>
        <p:nvGrpSpPr>
          <p:cNvPr id="10" name="Group 89"/>
          <p:cNvGrpSpPr>
            <a:grpSpLocks/>
          </p:cNvGrpSpPr>
          <p:nvPr/>
        </p:nvGrpSpPr>
        <p:grpSpPr bwMode="auto">
          <a:xfrm>
            <a:off x="4667251" y="2832100"/>
            <a:ext cx="4455583" cy="838200"/>
            <a:chOff x="1571" y="1152"/>
            <a:chExt cx="2105" cy="528"/>
          </a:xfrm>
        </p:grpSpPr>
        <p:grpSp>
          <p:nvGrpSpPr>
            <p:cNvPr id="11" name="Group 90"/>
            <p:cNvGrpSpPr>
              <a:grpSpLocks/>
            </p:cNvGrpSpPr>
            <p:nvPr/>
          </p:nvGrpSpPr>
          <p:grpSpPr bwMode="auto">
            <a:xfrm>
              <a:off x="2497" y="1152"/>
              <a:ext cx="213" cy="481"/>
              <a:chOff x="2217" y="1413"/>
              <a:chExt cx="213" cy="481"/>
            </a:xfrm>
          </p:grpSpPr>
          <p:sp>
            <p:nvSpPr>
              <p:cNvPr id="1219675" name="Freeform 91"/>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676" name="Rectangle 92"/>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2" name="Group 93"/>
            <p:cNvGrpSpPr>
              <a:grpSpLocks/>
            </p:cNvGrpSpPr>
            <p:nvPr/>
          </p:nvGrpSpPr>
          <p:grpSpPr bwMode="auto">
            <a:xfrm>
              <a:off x="1571" y="1248"/>
              <a:ext cx="340" cy="289"/>
              <a:chOff x="1291" y="1509"/>
              <a:chExt cx="340" cy="289"/>
            </a:xfrm>
          </p:grpSpPr>
          <p:sp>
            <p:nvSpPr>
              <p:cNvPr id="1219678" name="Rectangle 94"/>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13" name="Group 95"/>
              <p:cNvGrpSpPr>
                <a:grpSpLocks/>
              </p:cNvGrpSpPr>
              <p:nvPr/>
            </p:nvGrpSpPr>
            <p:grpSpPr bwMode="auto">
              <a:xfrm>
                <a:off x="1291" y="1509"/>
                <a:ext cx="340" cy="289"/>
                <a:chOff x="1291" y="1509"/>
                <a:chExt cx="340" cy="289"/>
              </a:xfrm>
            </p:grpSpPr>
            <p:sp>
              <p:nvSpPr>
                <p:cNvPr id="1219680" name="Freeform 96"/>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681" name="Freeform 97"/>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19682" name="Rectangle 98"/>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4" name="Group 99"/>
            <p:cNvGrpSpPr>
              <a:grpSpLocks/>
            </p:cNvGrpSpPr>
            <p:nvPr/>
          </p:nvGrpSpPr>
          <p:grpSpPr bwMode="auto">
            <a:xfrm>
              <a:off x="2031" y="1248"/>
              <a:ext cx="296" cy="289"/>
              <a:chOff x="1751" y="1509"/>
              <a:chExt cx="296" cy="289"/>
            </a:xfrm>
          </p:grpSpPr>
          <p:sp>
            <p:nvSpPr>
              <p:cNvPr id="1219684" name="Freeform 100"/>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685" name="Freeform 101"/>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9686" name="Line 102"/>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19687" name="Freeform 103"/>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688" name="Line 104"/>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19689" name="Rectangle 105"/>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15" name="Group 106"/>
            <p:cNvGrpSpPr>
              <a:grpSpLocks/>
            </p:cNvGrpSpPr>
            <p:nvPr/>
          </p:nvGrpSpPr>
          <p:grpSpPr bwMode="auto">
            <a:xfrm>
              <a:off x="2880" y="1248"/>
              <a:ext cx="325" cy="289"/>
              <a:chOff x="2600" y="1509"/>
              <a:chExt cx="325" cy="289"/>
            </a:xfrm>
          </p:grpSpPr>
          <p:sp>
            <p:nvSpPr>
              <p:cNvPr id="1219691" name="Freeform 107"/>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692" name="Freeform 108"/>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9693" name="Rectangle 109"/>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16" name="Group 110"/>
            <p:cNvGrpSpPr>
              <a:grpSpLocks/>
            </p:cNvGrpSpPr>
            <p:nvPr/>
          </p:nvGrpSpPr>
          <p:grpSpPr bwMode="auto">
            <a:xfrm>
              <a:off x="3348" y="1248"/>
              <a:ext cx="284" cy="289"/>
              <a:chOff x="3068" y="1509"/>
              <a:chExt cx="284" cy="289"/>
            </a:xfrm>
          </p:grpSpPr>
          <p:sp>
            <p:nvSpPr>
              <p:cNvPr id="1219695" name="Freeform 111"/>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696" name="Freeform 112"/>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9697" name="Line 113"/>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19698" name="Line 114"/>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19699" name="Line 115"/>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19700" name="Line 116"/>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19701" name="Line 117"/>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19702" name="Line 118"/>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19703" name="Line 119"/>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19704" name="Line 120"/>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19705" name="Line 121"/>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17" name="Group 122"/>
          <p:cNvGrpSpPr>
            <a:grpSpLocks/>
          </p:cNvGrpSpPr>
          <p:nvPr/>
        </p:nvGrpSpPr>
        <p:grpSpPr bwMode="auto">
          <a:xfrm>
            <a:off x="5581651" y="3670300"/>
            <a:ext cx="4455583" cy="838200"/>
            <a:chOff x="1571" y="1152"/>
            <a:chExt cx="2105" cy="528"/>
          </a:xfrm>
        </p:grpSpPr>
        <p:grpSp>
          <p:nvGrpSpPr>
            <p:cNvPr id="18" name="Group 123"/>
            <p:cNvGrpSpPr>
              <a:grpSpLocks/>
            </p:cNvGrpSpPr>
            <p:nvPr/>
          </p:nvGrpSpPr>
          <p:grpSpPr bwMode="auto">
            <a:xfrm>
              <a:off x="2497" y="1152"/>
              <a:ext cx="213" cy="481"/>
              <a:chOff x="2217" y="1413"/>
              <a:chExt cx="213" cy="481"/>
            </a:xfrm>
          </p:grpSpPr>
          <p:sp>
            <p:nvSpPr>
              <p:cNvPr id="1219708" name="Freeform 124"/>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709" name="Rectangle 125"/>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19" name="Group 126"/>
            <p:cNvGrpSpPr>
              <a:grpSpLocks/>
            </p:cNvGrpSpPr>
            <p:nvPr/>
          </p:nvGrpSpPr>
          <p:grpSpPr bwMode="auto">
            <a:xfrm>
              <a:off x="1571" y="1248"/>
              <a:ext cx="340" cy="289"/>
              <a:chOff x="1291" y="1509"/>
              <a:chExt cx="340" cy="289"/>
            </a:xfrm>
          </p:grpSpPr>
          <p:sp>
            <p:nvSpPr>
              <p:cNvPr id="1219711" name="Rectangle 127"/>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20" name="Group 128"/>
              <p:cNvGrpSpPr>
                <a:grpSpLocks/>
              </p:cNvGrpSpPr>
              <p:nvPr/>
            </p:nvGrpSpPr>
            <p:grpSpPr bwMode="auto">
              <a:xfrm>
                <a:off x="1291" y="1509"/>
                <a:ext cx="340" cy="289"/>
                <a:chOff x="1291" y="1509"/>
                <a:chExt cx="340" cy="289"/>
              </a:xfrm>
            </p:grpSpPr>
            <p:sp>
              <p:nvSpPr>
                <p:cNvPr id="1219713" name="Freeform 129"/>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714" name="Freeform 130"/>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19715" name="Rectangle 131"/>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1" name="Group 132"/>
            <p:cNvGrpSpPr>
              <a:grpSpLocks/>
            </p:cNvGrpSpPr>
            <p:nvPr/>
          </p:nvGrpSpPr>
          <p:grpSpPr bwMode="auto">
            <a:xfrm>
              <a:off x="2031" y="1248"/>
              <a:ext cx="296" cy="289"/>
              <a:chOff x="1751" y="1509"/>
              <a:chExt cx="296" cy="289"/>
            </a:xfrm>
          </p:grpSpPr>
          <p:sp>
            <p:nvSpPr>
              <p:cNvPr id="1219717" name="Freeform 133"/>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718" name="Freeform 134"/>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9719" name="Line 135"/>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19720" name="Freeform 136"/>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721" name="Line 137"/>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19722" name="Rectangle 138"/>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22" name="Group 139"/>
            <p:cNvGrpSpPr>
              <a:grpSpLocks/>
            </p:cNvGrpSpPr>
            <p:nvPr/>
          </p:nvGrpSpPr>
          <p:grpSpPr bwMode="auto">
            <a:xfrm>
              <a:off x="2880" y="1248"/>
              <a:ext cx="325" cy="289"/>
              <a:chOff x="2600" y="1509"/>
              <a:chExt cx="325" cy="289"/>
            </a:xfrm>
          </p:grpSpPr>
          <p:sp>
            <p:nvSpPr>
              <p:cNvPr id="1219724" name="Freeform 140"/>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725" name="Freeform 141"/>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9726" name="Rectangle 142"/>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3" name="Group 143"/>
            <p:cNvGrpSpPr>
              <a:grpSpLocks/>
            </p:cNvGrpSpPr>
            <p:nvPr/>
          </p:nvGrpSpPr>
          <p:grpSpPr bwMode="auto">
            <a:xfrm>
              <a:off x="3348" y="1248"/>
              <a:ext cx="284" cy="289"/>
              <a:chOff x="3068" y="1509"/>
              <a:chExt cx="284" cy="289"/>
            </a:xfrm>
          </p:grpSpPr>
          <p:sp>
            <p:nvSpPr>
              <p:cNvPr id="1219728" name="Freeform 144"/>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729" name="Freeform 145"/>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9730" name="Line 146"/>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19731" name="Line 147"/>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19732" name="Line 148"/>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19733" name="Line 149"/>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19734" name="Line 150"/>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19735" name="Line 151"/>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19736" name="Line 152"/>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19737" name="Line 153"/>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19738" name="Line 154"/>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grpSp>
        <p:nvGrpSpPr>
          <p:cNvPr id="24" name="Group 155"/>
          <p:cNvGrpSpPr>
            <a:grpSpLocks/>
          </p:cNvGrpSpPr>
          <p:nvPr/>
        </p:nvGrpSpPr>
        <p:grpSpPr bwMode="auto">
          <a:xfrm>
            <a:off x="6496051" y="4508500"/>
            <a:ext cx="4455583" cy="838200"/>
            <a:chOff x="1571" y="1152"/>
            <a:chExt cx="2105" cy="528"/>
          </a:xfrm>
        </p:grpSpPr>
        <p:grpSp>
          <p:nvGrpSpPr>
            <p:cNvPr id="25" name="Group 156"/>
            <p:cNvGrpSpPr>
              <a:grpSpLocks/>
            </p:cNvGrpSpPr>
            <p:nvPr/>
          </p:nvGrpSpPr>
          <p:grpSpPr bwMode="auto">
            <a:xfrm>
              <a:off x="2497" y="1152"/>
              <a:ext cx="213" cy="481"/>
              <a:chOff x="2217" y="1413"/>
              <a:chExt cx="213" cy="481"/>
            </a:xfrm>
          </p:grpSpPr>
          <p:sp>
            <p:nvSpPr>
              <p:cNvPr id="1219741" name="Freeform 157"/>
              <p:cNvSpPr>
                <a:spLocks/>
              </p:cNvSpPr>
              <p:nvPr/>
            </p:nvSpPr>
            <p:spPr bwMode="auto">
              <a:xfrm>
                <a:off x="2217" y="1413"/>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742" name="Rectangle 158"/>
              <p:cNvSpPr>
                <a:spLocks noChangeArrowheads="1"/>
              </p:cNvSpPr>
              <p:nvPr/>
            </p:nvSpPr>
            <p:spPr bwMode="auto">
              <a:xfrm rot="5400000">
                <a:off x="2122" y="1558"/>
                <a:ext cx="380" cy="159"/>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ALU</a:t>
                </a:r>
              </a:p>
            </p:txBody>
          </p:sp>
        </p:grpSp>
        <p:grpSp>
          <p:nvGrpSpPr>
            <p:cNvPr id="26" name="Group 159"/>
            <p:cNvGrpSpPr>
              <a:grpSpLocks/>
            </p:cNvGrpSpPr>
            <p:nvPr/>
          </p:nvGrpSpPr>
          <p:grpSpPr bwMode="auto">
            <a:xfrm>
              <a:off x="1571" y="1248"/>
              <a:ext cx="340" cy="289"/>
              <a:chOff x="1291" y="1509"/>
              <a:chExt cx="340" cy="289"/>
            </a:xfrm>
          </p:grpSpPr>
          <p:sp>
            <p:nvSpPr>
              <p:cNvPr id="1219744" name="Rectangle 160"/>
              <p:cNvSpPr>
                <a:spLocks noChangeArrowheads="1"/>
              </p:cNvSpPr>
              <p:nvPr/>
            </p:nvSpPr>
            <p:spPr bwMode="auto">
              <a:xfrm>
                <a:off x="1304" y="1511"/>
                <a:ext cx="214" cy="212"/>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IM</a:t>
                </a:r>
              </a:p>
            </p:txBody>
          </p:sp>
          <p:grpSp>
            <p:nvGrpSpPr>
              <p:cNvPr id="27" name="Group 161"/>
              <p:cNvGrpSpPr>
                <a:grpSpLocks/>
              </p:cNvGrpSpPr>
              <p:nvPr/>
            </p:nvGrpSpPr>
            <p:grpSpPr bwMode="auto">
              <a:xfrm>
                <a:off x="1291" y="1509"/>
                <a:ext cx="340" cy="289"/>
                <a:chOff x="1291" y="1509"/>
                <a:chExt cx="340" cy="289"/>
              </a:xfrm>
            </p:grpSpPr>
            <p:sp>
              <p:nvSpPr>
                <p:cNvPr id="1219746" name="Freeform 162"/>
                <p:cNvSpPr>
                  <a:spLocks/>
                </p:cNvSpPr>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747" name="Freeform 163"/>
                <p:cNvSpPr>
                  <a:spLocks/>
                </p:cNvSpPr>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grpSp>
        <p:sp>
          <p:nvSpPr>
            <p:cNvPr id="1219748" name="Rectangle 164"/>
            <p:cNvSpPr>
              <a:spLocks noChangeArrowheads="1"/>
            </p:cNvSpPr>
            <p:nvPr/>
          </p:nvSpPr>
          <p:spPr bwMode="auto">
            <a:xfrm>
              <a:off x="2117" y="1255"/>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28" name="Group 165"/>
            <p:cNvGrpSpPr>
              <a:grpSpLocks/>
            </p:cNvGrpSpPr>
            <p:nvPr/>
          </p:nvGrpSpPr>
          <p:grpSpPr bwMode="auto">
            <a:xfrm>
              <a:off x="2031" y="1248"/>
              <a:ext cx="296" cy="289"/>
              <a:chOff x="1751" y="1509"/>
              <a:chExt cx="296" cy="289"/>
            </a:xfrm>
          </p:grpSpPr>
          <p:sp>
            <p:nvSpPr>
              <p:cNvPr id="1219750" name="Freeform 166"/>
              <p:cNvSpPr>
                <a:spLocks/>
              </p:cNvSpPr>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751" name="Freeform 167"/>
              <p:cNvSpPr>
                <a:spLocks/>
              </p:cNvSpPr>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9752" name="Line 168"/>
            <p:cNvSpPr>
              <a:spLocks noChangeShapeType="1"/>
            </p:cNvSpPr>
            <p:nvPr/>
          </p:nvSpPr>
          <p:spPr bwMode="auto">
            <a:xfrm>
              <a:off x="1916" y="1392"/>
              <a:ext cx="116" cy="0"/>
            </a:xfrm>
            <a:prstGeom prst="line">
              <a:avLst/>
            </a:prstGeom>
            <a:noFill/>
            <a:ln w="25400">
              <a:solidFill>
                <a:schemeClr val="tx1"/>
              </a:solidFill>
              <a:round/>
              <a:headEnd/>
              <a:tailEnd/>
            </a:ln>
            <a:effectLst/>
          </p:spPr>
          <p:txBody>
            <a:bodyPr wrap="none" anchor="ctr"/>
            <a:lstStyle/>
            <a:p>
              <a:endParaRPr lang="en-US"/>
            </a:p>
          </p:txBody>
        </p:sp>
        <p:sp>
          <p:nvSpPr>
            <p:cNvPr id="1219753" name="Freeform 169"/>
            <p:cNvSpPr>
              <a:spLocks/>
            </p:cNvSpPr>
            <p:nvPr/>
          </p:nvSpPr>
          <p:spPr bwMode="auto">
            <a:xfrm>
              <a:off x="1984"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754" name="Line 170"/>
            <p:cNvSpPr>
              <a:spLocks noChangeShapeType="1"/>
            </p:cNvSpPr>
            <p:nvPr/>
          </p:nvSpPr>
          <p:spPr bwMode="auto">
            <a:xfrm>
              <a:off x="2332" y="1296"/>
              <a:ext cx="157" cy="0"/>
            </a:xfrm>
            <a:prstGeom prst="line">
              <a:avLst/>
            </a:prstGeom>
            <a:noFill/>
            <a:ln w="25400">
              <a:solidFill>
                <a:schemeClr val="tx1"/>
              </a:solidFill>
              <a:round/>
              <a:headEnd/>
              <a:tailEnd/>
            </a:ln>
            <a:effectLst/>
          </p:spPr>
          <p:txBody>
            <a:bodyPr wrap="none" anchor="ctr"/>
            <a:lstStyle/>
            <a:p>
              <a:endParaRPr lang="en-US"/>
            </a:p>
          </p:txBody>
        </p:sp>
        <p:sp>
          <p:nvSpPr>
            <p:cNvPr id="1219755" name="Rectangle 171"/>
            <p:cNvSpPr>
              <a:spLocks noChangeArrowheads="1"/>
            </p:cNvSpPr>
            <p:nvPr/>
          </p:nvSpPr>
          <p:spPr bwMode="auto">
            <a:xfrm>
              <a:off x="2891" y="1250"/>
              <a:ext cx="251"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DM</a:t>
              </a:r>
            </a:p>
          </p:txBody>
        </p:sp>
        <p:grpSp>
          <p:nvGrpSpPr>
            <p:cNvPr id="29" name="Group 172"/>
            <p:cNvGrpSpPr>
              <a:grpSpLocks/>
            </p:cNvGrpSpPr>
            <p:nvPr/>
          </p:nvGrpSpPr>
          <p:grpSpPr bwMode="auto">
            <a:xfrm>
              <a:off x="2880" y="1248"/>
              <a:ext cx="325" cy="289"/>
              <a:chOff x="2600" y="1509"/>
              <a:chExt cx="325" cy="289"/>
            </a:xfrm>
          </p:grpSpPr>
          <p:sp>
            <p:nvSpPr>
              <p:cNvPr id="1219757" name="Freeform 173"/>
              <p:cNvSpPr>
                <a:spLocks/>
              </p:cNvSpPr>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758" name="Freeform 174"/>
              <p:cNvSpPr>
                <a:spLocks/>
              </p:cNvSpPr>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9759" name="Rectangle 175"/>
            <p:cNvSpPr>
              <a:spLocks noChangeArrowheads="1"/>
            </p:cNvSpPr>
            <p:nvPr/>
          </p:nvSpPr>
          <p:spPr bwMode="auto">
            <a:xfrm>
              <a:off x="3426" y="1250"/>
              <a:ext cx="250" cy="212"/>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Reg</a:t>
              </a:r>
            </a:p>
          </p:txBody>
        </p:sp>
        <p:grpSp>
          <p:nvGrpSpPr>
            <p:cNvPr id="30" name="Group 176"/>
            <p:cNvGrpSpPr>
              <a:grpSpLocks/>
            </p:cNvGrpSpPr>
            <p:nvPr/>
          </p:nvGrpSpPr>
          <p:grpSpPr bwMode="auto">
            <a:xfrm>
              <a:off x="3348" y="1248"/>
              <a:ext cx="284" cy="289"/>
              <a:chOff x="3068" y="1509"/>
              <a:chExt cx="284" cy="289"/>
            </a:xfrm>
          </p:grpSpPr>
          <p:sp>
            <p:nvSpPr>
              <p:cNvPr id="1219761" name="Freeform 177"/>
              <p:cNvSpPr>
                <a:spLocks/>
              </p:cNvSpPr>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sp>
            <p:nvSpPr>
              <p:cNvPr id="1219762" name="Freeform 178"/>
              <p:cNvSpPr>
                <a:spLocks/>
              </p:cNvSpPr>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lstStyle/>
              <a:p>
                <a:endParaRPr lang="en-US"/>
              </a:p>
            </p:txBody>
          </p:sp>
        </p:grpSp>
        <p:sp>
          <p:nvSpPr>
            <p:cNvPr id="1219763" name="Line 179"/>
            <p:cNvSpPr>
              <a:spLocks noChangeShapeType="1"/>
            </p:cNvSpPr>
            <p:nvPr/>
          </p:nvSpPr>
          <p:spPr bwMode="auto">
            <a:xfrm>
              <a:off x="3201" y="1392"/>
              <a:ext cx="139" cy="0"/>
            </a:xfrm>
            <a:prstGeom prst="line">
              <a:avLst/>
            </a:prstGeom>
            <a:noFill/>
            <a:ln w="25400">
              <a:solidFill>
                <a:schemeClr val="tx1"/>
              </a:solidFill>
              <a:round/>
              <a:headEnd/>
              <a:tailEnd/>
            </a:ln>
            <a:effectLst/>
          </p:spPr>
          <p:txBody>
            <a:bodyPr wrap="none" anchor="ctr"/>
            <a:lstStyle/>
            <a:p>
              <a:endParaRPr lang="en-US"/>
            </a:p>
          </p:txBody>
        </p:sp>
        <p:sp>
          <p:nvSpPr>
            <p:cNvPr id="1219764" name="Line 180"/>
            <p:cNvSpPr>
              <a:spLocks noChangeShapeType="1"/>
            </p:cNvSpPr>
            <p:nvPr/>
          </p:nvSpPr>
          <p:spPr bwMode="auto">
            <a:xfrm>
              <a:off x="2717" y="1392"/>
              <a:ext cx="155" cy="0"/>
            </a:xfrm>
            <a:prstGeom prst="line">
              <a:avLst/>
            </a:prstGeom>
            <a:noFill/>
            <a:ln w="25400">
              <a:solidFill>
                <a:schemeClr val="tx1"/>
              </a:solidFill>
              <a:round/>
              <a:headEnd/>
              <a:tailEnd/>
            </a:ln>
            <a:effectLst/>
          </p:spPr>
          <p:txBody>
            <a:bodyPr wrap="none" anchor="ctr"/>
            <a:lstStyle/>
            <a:p>
              <a:endParaRPr lang="en-US"/>
            </a:p>
          </p:txBody>
        </p:sp>
        <p:sp>
          <p:nvSpPr>
            <p:cNvPr id="1219765" name="Line 181"/>
            <p:cNvSpPr>
              <a:spLocks noChangeShapeType="1"/>
            </p:cNvSpPr>
            <p:nvPr/>
          </p:nvSpPr>
          <p:spPr bwMode="auto">
            <a:xfrm>
              <a:off x="2332" y="1488"/>
              <a:ext cx="157" cy="0"/>
            </a:xfrm>
            <a:prstGeom prst="line">
              <a:avLst/>
            </a:prstGeom>
            <a:noFill/>
            <a:ln w="25400">
              <a:solidFill>
                <a:schemeClr val="tx1"/>
              </a:solidFill>
              <a:round/>
              <a:headEnd/>
              <a:tailEnd/>
            </a:ln>
            <a:effectLst/>
          </p:spPr>
          <p:txBody>
            <a:bodyPr wrap="none" anchor="ctr"/>
            <a:lstStyle/>
            <a:p>
              <a:endParaRPr lang="en-US"/>
            </a:p>
          </p:txBody>
        </p:sp>
        <p:sp>
          <p:nvSpPr>
            <p:cNvPr id="1219766" name="Line 182"/>
            <p:cNvSpPr>
              <a:spLocks noChangeShapeType="1"/>
            </p:cNvSpPr>
            <p:nvPr/>
          </p:nvSpPr>
          <p:spPr bwMode="auto">
            <a:xfrm>
              <a:off x="2416" y="1488"/>
              <a:ext cx="0" cy="192"/>
            </a:xfrm>
            <a:prstGeom prst="line">
              <a:avLst/>
            </a:prstGeom>
            <a:noFill/>
            <a:ln w="28575">
              <a:solidFill>
                <a:schemeClr val="tx1"/>
              </a:solidFill>
              <a:round/>
              <a:headEnd/>
              <a:tailEnd/>
            </a:ln>
            <a:effectLst/>
          </p:spPr>
          <p:txBody>
            <a:bodyPr/>
            <a:lstStyle/>
            <a:p>
              <a:endParaRPr lang="en-US"/>
            </a:p>
          </p:txBody>
        </p:sp>
        <p:sp>
          <p:nvSpPr>
            <p:cNvPr id="1219767" name="Line 183"/>
            <p:cNvSpPr>
              <a:spLocks noChangeShapeType="1"/>
            </p:cNvSpPr>
            <p:nvPr/>
          </p:nvSpPr>
          <p:spPr bwMode="auto">
            <a:xfrm>
              <a:off x="2416" y="1680"/>
              <a:ext cx="336" cy="0"/>
            </a:xfrm>
            <a:prstGeom prst="line">
              <a:avLst/>
            </a:prstGeom>
            <a:noFill/>
            <a:ln w="28575">
              <a:solidFill>
                <a:schemeClr val="tx1"/>
              </a:solidFill>
              <a:round/>
              <a:headEnd/>
              <a:tailEnd/>
            </a:ln>
            <a:effectLst/>
          </p:spPr>
          <p:txBody>
            <a:bodyPr/>
            <a:lstStyle/>
            <a:p>
              <a:endParaRPr lang="en-US"/>
            </a:p>
          </p:txBody>
        </p:sp>
        <p:sp>
          <p:nvSpPr>
            <p:cNvPr id="1219768" name="Line 184"/>
            <p:cNvSpPr>
              <a:spLocks noChangeShapeType="1"/>
            </p:cNvSpPr>
            <p:nvPr/>
          </p:nvSpPr>
          <p:spPr bwMode="auto">
            <a:xfrm>
              <a:off x="2752" y="1392"/>
              <a:ext cx="0" cy="288"/>
            </a:xfrm>
            <a:prstGeom prst="line">
              <a:avLst/>
            </a:prstGeom>
            <a:noFill/>
            <a:ln w="28575">
              <a:solidFill>
                <a:schemeClr val="tx1"/>
              </a:solidFill>
              <a:round/>
              <a:headEnd/>
              <a:tailEnd/>
            </a:ln>
            <a:effectLst/>
          </p:spPr>
          <p:txBody>
            <a:bodyPr/>
            <a:lstStyle/>
            <a:p>
              <a:endParaRPr lang="en-US"/>
            </a:p>
          </p:txBody>
        </p:sp>
        <p:sp>
          <p:nvSpPr>
            <p:cNvPr id="1219769" name="Line 185"/>
            <p:cNvSpPr>
              <a:spLocks noChangeShapeType="1"/>
            </p:cNvSpPr>
            <p:nvPr/>
          </p:nvSpPr>
          <p:spPr bwMode="auto">
            <a:xfrm flipH="1">
              <a:off x="2832" y="1392"/>
              <a:ext cx="0" cy="240"/>
            </a:xfrm>
            <a:prstGeom prst="line">
              <a:avLst/>
            </a:prstGeom>
            <a:noFill/>
            <a:ln w="28575">
              <a:solidFill>
                <a:schemeClr val="tx1"/>
              </a:solidFill>
              <a:round/>
              <a:headEnd/>
              <a:tailEnd/>
            </a:ln>
            <a:effectLst/>
          </p:spPr>
          <p:txBody>
            <a:bodyPr/>
            <a:lstStyle/>
            <a:p>
              <a:endParaRPr lang="en-US"/>
            </a:p>
          </p:txBody>
        </p:sp>
        <p:sp>
          <p:nvSpPr>
            <p:cNvPr id="1219770" name="Line 186"/>
            <p:cNvSpPr>
              <a:spLocks noChangeShapeType="1"/>
            </p:cNvSpPr>
            <p:nvPr/>
          </p:nvSpPr>
          <p:spPr bwMode="auto">
            <a:xfrm>
              <a:off x="2832" y="1632"/>
              <a:ext cx="432" cy="0"/>
            </a:xfrm>
            <a:prstGeom prst="line">
              <a:avLst/>
            </a:prstGeom>
            <a:noFill/>
            <a:ln w="28575">
              <a:solidFill>
                <a:schemeClr val="tx1"/>
              </a:solidFill>
              <a:round/>
              <a:headEnd/>
              <a:tailEnd/>
            </a:ln>
            <a:effectLst/>
          </p:spPr>
          <p:txBody>
            <a:bodyPr/>
            <a:lstStyle/>
            <a:p>
              <a:endParaRPr lang="en-US"/>
            </a:p>
          </p:txBody>
        </p:sp>
        <p:sp>
          <p:nvSpPr>
            <p:cNvPr id="1219771" name="Line 187"/>
            <p:cNvSpPr>
              <a:spLocks noChangeShapeType="1"/>
            </p:cNvSpPr>
            <p:nvPr/>
          </p:nvSpPr>
          <p:spPr bwMode="auto">
            <a:xfrm>
              <a:off x="3264" y="1392"/>
              <a:ext cx="0" cy="240"/>
            </a:xfrm>
            <a:prstGeom prst="line">
              <a:avLst/>
            </a:prstGeom>
            <a:noFill/>
            <a:ln w="28575">
              <a:solidFill>
                <a:schemeClr val="tx1"/>
              </a:solidFill>
              <a:round/>
              <a:headEnd/>
              <a:tailEnd/>
            </a:ln>
            <a:effectLst/>
          </p:spPr>
          <p:txBody>
            <a:bodyPr/>
            <a:lstStyle/>
            <a:p>
              <a:endParaRPr lang="en-US"/>
            </a:p>
          </p:txBody>
        </p:sp>
      </p:grpSp>
      <p:sp>
        <p:nvSpPr>
          <p:cNvPr id="1219772" name="Rectangle 188"/>
          <p:cNvSpPr>
            <a:spLocks noGrp="1" noChangeArrowheads="1"/>
          </p:cNvSpPr>
          <p:nvPr>
            <p:ph type="body" idx="1"/>
          </p:nvPr>
        </p:nvSpPr>
        <p:spPr>
          <a:xfrm>
            <a:off x="909109" y="1193800"/>
            <a:ext cx="9855200" cy="379413"/>
          </a:xfrm>
          <a:noFill/>
          <a:ln/>
        </p:spPr>
        <p:txBody>
          <a:bodyPr>
            <a:normAutofit fontScale="92500" lnSpcReduction="20000"/>
          </a:bodyPr>
          <a:lstStyle/>
          <a:p>
            <a:pPr algn="l" rtl="0"/>
            <a:r>
              <a:rPr lang="en-US" dirty="0">
                <a:solidFill>
                  <a:srgbClr val="FF0000"/>
                </a:solidFill>
                <a:latin typeface="Comic Sans MS" panose="030F0702030302020204" pitchFamily="66" charset="0"/>
              </a:rPr>
              <a:t>Dependencies backward in time cause hazards</a:t>
            </a:r>
          </a:p>
        </p:txBody>
      </p:sp>
      <p:sp>
        <p:nvSpPr>
          <p:cNvPr id="31" name="Slide Number Placeholder 30"/>
          <p:cNvSpPr>
            <a:spLocks noGrp="1"/>
          </p:cNvSpPr>
          <p:nvPr>
            <p:ph type="sldNum" sz="quarter" idx="12"/>
          </p:nvPr>
        </p:nvSpPr>
        <p:spPr/>
        <p:txBody>
          <a:bodyPr/>
          <a:lstStyle/>
          <a:p>
            <a:fld id="{CB65DC77-F180-4F46-9AB4-E848A677D315}" type="slidenum">
              <a:rPr lang="ar-EG" smtClean="0"/>
              <a:t>28</a:t>
            </a:fld>
            <a:endParaRPr lang="ar-EG"/>
          </a:p>
        </p:txBody>
      </p:sp>
    </p:spTree>
    <p:extLst>
      <p:ext uri="{BB962C8B-B14F-4D97-AF65-F5344CB8AC3E}">
        <p14:creationId xmlns:p14="http://schemas.microsoft.com/office/powerpoint/2010/main" val="29371037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Executing Branch Operations</a:t>
            </a:r>
          </a:p>
        </p:txBody>
      </p:sp>
      <p:sp>
        <p:nvSpPr>
          <p:cNvPr id="4" name="Slide Number Placeholder 3"/>
          <p:cNvSpPr>
            <a:spLocks noGrp="1"/>
          </p:cNvSpPr>
          <p:nvPr>
            <p:ph type="sldNum" sz="quarter" idx="12"/>
          </p:nvPr>
        </p:nvSpPr>
        <p:spPr/>
        <p:txBody>
          <a:bodyPr/>
          <a:lstStyle/>
          <a:p>
            <a:fld id="{CB65DC77-F180-4F46-9AB4-E848A677D315}" type="slidenum">
              <a:rPr lang="ar-EG" smtClean="0"/>
              <a:t>3</a:t>
            </a:fld>
            <a:endParaRPr lang="ar-EG"/>
          </a:p>
        </p:txBody>
      </p:sp>
      <p:sp>
        <p:nvSpPr>
          <p:cNvPr id="5" name="Rectangle 3"/>
          <p:cNvSpPr>
            <a:spLocks noGrp="1" noChangeArrowheads="1"/>
          </p:cNvSpPr>
          <p:nvPr>
            <p:ph idx="1"/>
          </p:nvPr>
        </p:nvSpPr>
        <p:spPr/>
        <p:txBody>
          <a:bodyPr/>
          <a:lstStyle/>
          <a:p>
            <a:pPr algn="l" rtl="0">
              <a:lnSpc>
                <a:spcPct val="100000"/>
              </a:lnSpc>
              <a:spcBef>
                <a:spcPct val="10000"/>
              </a:spcBef>
            </a:pPr>
            <a:r>
              <a:rPr lang="en-US" dirty="0">
                <a:solidFill>
                  <a:srgbClr val="C00000"/>
                </a:solidFill>
                <a:latin typeface="Comic Sans MS" pitchFamily="66" charset="0"/>
              </a:rPr>
              <a:t>Branch operations </a:t>
            </a:r>
            <a:r>
              <a:rPr lang="en-US" dirty="0" smtClean="0">
                <a:solidFill>
                  <a:srgbClr val="C00000"/>
                </a:solidFill>
                <a:latin typeface="Comic Sans MS" pitchFamily="66" charset="0"/>
              </a:rPr>
              <a:t>involves:</a:t>
            </a:r>
            <a:endParaRPr lang="en-US" dirty="0">
              <a:solidFill>
                <a:srgbClr val="C00000"/>
              </a:solidFill>
              <a:latin typeface="Comic Sans MS" pitchFamily="66" charset="0"/>
            </a:endParaRPr>
          </a:p>
          <a:p>
            <a:pPr lvl="1" algn="l" rtl="0">
              <a:lnSpc>
                <a:spcPct val="100000"/>
              </a:lnSpc>
              <a:spcBef>
                <a:spcPct val="10000"/>
              </a:spcBef>
            </a:pPr>
            <a:r>
              <a:rPr lang="en-US" dirty="0">
                <a:latin typeface="Comic Sans MS" pitchFamily="66" charset="0"/>
              </a:rPr>
              <a:t>compare the operands read from the Register File during decode for equality (</a:t>
            </a:r>
            <a:r>
              <a:rPr lang="en-US" b="1" dirty="0">
                <a:solidFill>
                  <a:srgbClr val="FF0000"/>
                </a:solidFill>
                <a:latin typeface="Comic Sans MS" pitchFamily="66" charset="0"/>
              </a:rPr>
              <a:t>zero</a:t>
            </a:r>
            <a:r>
              <a:rPr lang="en-US" dirty="0">
                <a:solidFill>
                  <a:srgbClr val="FF0000"/>
                </a:solidFill>
                <a:latin typeface="Comic Sans MS" pitchFamily="66" charset="0"/>
              </a:rPr>
              <a:t> ALU output</a:t>
            </a:r>
            <a:r>
              <a:rPr lang="en-US" dirty="0">
                <a:latin typeface="Comic Sans MS" pitchFamily="66" charset="0"/>
              </a:rPr>
              <a:t>)</a:t>
            </a:r>
          </a:p>
          <a:p>
            <a:pPr lvl="1" algn="l" rtl="0">
              <a:lnSpc>
                <a:spcPct val="100000"/>
              </a:lnSpc>
              <a:spcBef>
                <a:spcPct val="10000"/>
              </a:spcBef>
            </a:pPr>
            <a:r>
              <a:rPr lang="en-US" dirty="0">
                <a:latin typeface="Comic Sans MS" pitchFamily="66" charset="0"/>
              </a:rPr>
              <a:t>compute the branch target address by adding the updated </a:t>
            </a:r>
            <a:r>
              <a:rPr lang="en-US" dirty="0">
                <a:solidFill>
                  <a:srgbClr val="FF0000"/>
                </a:solidFill>
                <a:latin typeface="Comic Sans MS" pitchFamily="66" charset="0"/>
              </a:rPr>
              <a:t>PC</a:t>
            </a:r>
            <a:r>
              <a:rPr lang="en-US" dirty="0">
                <a:latin typeface="Comic Sans MS" pitchFamily="66" charset="0"/>
              </a:rPr>
              <a:t> to </a:t>
            </a:r>
            <a:r>
              <a:rPr lang="en-US" dirty="0" smtClean="0">
                <a:latin typeface="Comic Sans MS" pitchFamily="66" charset="0"/>
              </a:rPr>
              <a:t>the </a:t>
            </a:r>
            <a:r>
              <a:rPr lang="en-US" dirty="0">
                <a:latin typeface="Comic Sans MS" pitchFamily="66" charset="0"/>
              </a:rPr>
              <a:t>16-bit signed-extended </a:t>
            </a:r>
            <a:r>
              <a:rPr lang="en-US" dirty="0" smtClean="0">
                <a:latin typeface="Comic Sans MS" pitchFamily="66" charset="0"/>
              </a:rPr>
              <a:t>constant </a:t>
            </a:r>
            <a:r>
              <a:rPr lang="en-US" dirty="0">
                <a:latin typeface="Comic Sans MS" pitchFamily="66" charset="0"/>
              </a:rPr>
              <a:t>field in the </a:t>
            </a:r>
            <a:r>
              <a:rPr lang="en-US" dirty="0" smtClean="0">
                <a:latin typeface="Comic Sans MS" pitchFamily="66" charset="0"/>
              </a:rPr>
              <a:t>instruction</a:t>
            </a:r>
          </a:p>
          <a:p>
            <a:pPr marL="457200" lvl="1" indent="0" algn="l" rtl="0">
              <a:lnSpc>
                <a:spcPct val="100000"/>
              </a:lnSpc>
              <a:spcBef>
                <a:spcPct val="10000"/>
              </a:spcBef>
              <a:buNone/>
            </a:pPr>
            <a:r>
              <a:rPr lang="en-US" dirty="0" smtClean="0">
                <a:solidFill>
                  <a:srgbClr val="0070C0"/>
                </a:solidFill>
                <a:latin typeface="Courier New" pitchFamily="49" charset="0"/>
              </a:rPr>
              <a:t>	</a:t>
            </a:r>
            <a:r>
              <a:rPr lang="en-US" dirty="0" err="1" smtClean="0">
                <a:solidFill>
                  <a:srgbClr val="0070C0"/>
                </a:solidFill>
                <a:latin typeface="Courier New" pitchFamily="49" charset="0"/>
              </a:rPr>
              <a:t>beq</a:t>
            </a:r>
            <a:r>
              <a:rPr lang="en-US" dirty="0">
                <a:solidFill>
                  <a:srgbClr val="0070C0"/>
                </a:solidFill>
                <a:latin typeface="Courier New" pitchFamily="49" charset="0"/>
              </a:rPr>
              <a:t>	$s1, $s2, </a:t>
            </a:r>
            <a:r>
              <a:rPr lang="en-US" b="1" dirty="0" smtClean="0">
                <a:solidFill>
                  <a:srgbClr val="0070C0"/>
                </a:solidFill>
                <a:latin typeface="Courier New" pitchFamily="49" charset="0"/>
              </a:rPr>
              <a:t>100</a:t>
            </a:r>
            <a:endParaRPr lang="en-US" dirty="0">
              <a:latin typeface="Comic Sans MS" pitchFamily="66" charset="0"/>
            </a:endParaRPr>
          </a:p>
        </p:txBody>
      </p:sp>
      <p:sp>
        <p:nvSpPr>
          <p:cNvPr id="6" name="Oval 5"/>
          <p:cNvSpPr/>
          <p:nvPr/>
        </p:nvSpPr>
        <p:spPr>
          <a:xfrm>
            <a:off x="4610100" y="4419600"/>
            <a:ext cx="698500" cy="5080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32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1706032"/>
            <a:ext cx="3683000" cy="4021668"/>
          </a:xfrm>
        </p:spPr>
        <p:txBody>
          <a:bodyPr/>
          <a:lstStyle/>
          <a:p>
            <a:r>
              <a:rPr lang="en-US" b="1" dirty="0"/>
              <a:t>Executing Branch </a:t>
            </a:r>
            <a:r>
              <a:rPr lang="en-US" b="1" dirty="0" smtClean="0"/>
              <a:t>Operations (cont.)</a:t>
            </a:r>
            <a:endParaRPr lang="en-US" dirty="0"/>
          </a:p>
        </p:txBody>
      </p:sp>
      <p:sp>
        <p:nvSpPr>
          <p:cNvPr id="4" name="Slide Number Placeholder 3"/>
          <p:cNvSpPr>
            <a:spLocks noGrp="1"/>
          </p:cNvSpPr>
          <p:nvPr>
            <p:ph type="sldNum" sz="quarter" idx="12"/>
          </p:nvPr>
        </p:nvSpPr>
        <p:spPr/>
        <p:txBody>
          <a:bodyPr/>
          <a:lstStyle/>
          <a:p>
            <a:fld id="{CB65DC77-F180-4F46-9AB4-E848A677D315}" type="slidenum">
              <a:rPr lang="ar-EG" smtClean="0"/>
              <a:t>4</a:t>
            </a:fld>
            <a:endParaRPr lang="ar-EG"/>
          </a:p>
        </p:txBody>
      </p:sp>
      <p:pic>
        <p:nvPicPr>
          <p:cNvPr id="5" name="Picture 8" descr="f04-09-P3744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974725"/>
            <a:ext cx="7196138"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865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p:txBody>
          <a:bodyPr/>
          <a:lstStyle/>
          <a:p>
            <a:r>
              <a:rPr lang="en-US" b="1" dirty="0"/>
              <a:t>Executing Jump Operations</a:t>
            </a:r>
          </a:p>
        </p:txBody>
      </p:sp>
      <p:sp>
        <p:nvSpPr>
          <p:cNvPr id="959491" name="Rectangle 3"/>
          <p:cNvSpPr>
            <a:spLocks noGrp="1" noChangeArrowheads="1"/>
          </p:cNvSpPr>
          <p:nvPr>
            <p:ph type="body" idx="1"/>
          </p:nvPr>
        </p:nvSpPr>
        <p:spPr>
          <a:xfrm>
            <a:off x="762000" y="2432050"/>
            <a:ext cx="10871200" cy="1085850"/>
          </a:xfrm>
        </p:spPr>
        <p:txBody>
          <a:bodyPr>
            <a:normAutofit fontScale="92500" lnSpcReduction="10000"/>
          </a:bodyPr>
          <a:lstStyle/>
          <a:p>
            <a:pPr algn="l" rtl="0">
              <a:lnSpc>
                <a:spcPct val="100000"/>
              </a:lnSpc>
              <a:spcBef>
                <a:spcPct val="20000"/>
              </a:spcBef>
            </a:pPr>
            <a:r>
              <a:rPr lang="en-US" dirty="0">
                <a:solidFill>
                  <a:srgbClr val="C00000"/>
                </a:solidFill>
                <a:latin typeface="Comic Sans MS" pitchFamily="66" charset="0"/>
              </a:rPr>
              <a:t>Jump operation </a:t>
            </a:r>
            <a:r>
              <a:rPr lang="en-US" dirty="0" smtClean="0">
                <a:solidFill>
                  <a:srgbClr val="C00000"/>
                </a:solidFill>
                <a:latin typeface="Comic Sans MS" pitchFamily="66" charset="0"/>
              </a:rPr>
              <a:t>involves:</a:t>
            </a:r>
            <a:endParaRPr lang="en-US" dirty="0">
              <a:solidFill>
                <a:srgbClr val="C00000"/>
              </a:solidFill>
              <a:latin typeface="Comic Sans MS" pitchFamily="66" charset="0"/>
            </a:endParaRPr>
          </a:p>
          <a:p>
            <a:pPr lvl="1" algn="l" rtl="0">
              <a:lnSpc>
                <a:spcPct val="100000"/>
              </a:lnSpc>
              <a:spcBef>
                <a:spcPct val="20000"/>
              </a:spcBef>
            </a:pPr>
            <a:r>
              <a:rPr lang="en-US" sz="2200" dirty="0">
                <a:latin typeface="Comic Sans MS" pitchFamily="66" charset="0"/>
              </a:rPr>
              <a:t>replace the lower 28 bits of the PC with the lower 26 bits of the fetched instruction shifted left by 2 bits</a:t>
            </a:r>
          </a:p>
        </p:txBody>
      </p:sp>
      <p:grpSp>
        <p:nvGrpSpPr>
          <p:cNvPr id="2" name="Group 4"/>
          <p:cNvGrpSpPr>
            <a:grpSpLocks/>
          </p:cNvGrpSpPr>
          <p:nvPr/>
        </p:nvGrpSpPr>
        <p:grpSpPr bwMode="auto">
          <a:xfrm>
            <a:off x="5486400" y="3746500"/>
            <a:ext cx="508000" cy="990600"/>
            <a:chOff x="1392" y="2880"/>
            <a:chExt cx="288" cy="480"/>
          </a:xfrm>
        </p:grpSpPr>
        <p:sp>
          <p:nvSpPr>
            <p:cNvPr id="959493" name="Line 5"/>
            <p:cNvSpPr>
              <a:spLocks noChangeShapeType="1"/>
            </p:cNvSpPr>
            <p:nvPr/>
          </p:nvSpPr>
          <p:spPr bwMode="auto">
            <a:xfrm>
              <a:off x="1392" y="3072"/>
              <a:ext cx="48" cy="48"/>
            </a:xfrm>
            <a:prstGeom prst="line">
              <a:avLst/>
            </a:prstGeom>
            <a:noFill/>
            <a:ln w="12700">
              <a:solidFill>
                <a:schemeClr val="tx1"/>
              </a:solidFill>
              <a:round/>
              <a:headEnd/>
              <a:tailEnd/>
            </a:ln>
            <a:effectLst/>
          </p:spPr>
          <p:txBody>
            <a:bodyPr/>
            <a:lstStyle/>
            <a:p>
              <a:endParaRPr lang="en-US"/>
            </a:p>
          </p:txBody>
        </p:sp>
        <p:sp>
          <p:nvSpPr>
            <p:cNvPr id="959494" name="Line 6"/>
            <p:cNvSpPr>
              <a:spLocks noChangeShapeType="1"/>
            </p:cNvSpPr>
            <p:nvPr/>
          </p:nvSpPr>
          <p:spPr bwMode="auto">
            <a:xfrm flipH="1">
              <a:off x="1392" y="3120"/>
              <a:ext cx="48" cy="48"/>
            </a:xfrm>
            <a:prstGeom prst="line">
              <a:avLst/>
            </a:prstGeom>
            <a:noFill/>
            <a:ln w="12700">
              <a:solidFill>
                <a:schemeClr val="tx1"/>
              </a:solidFill>
              <a:round/>
              <a:headEnd/>
              <a:tailEnd/>
            </a:ln>
            <a:effectLst/>
          </p:spPr>
          <p:txBody>
            <a:bodyPr/>
            <a:lstStyle/>
            <a:p>
              <a:endParaRPr lang="en-US"/>
            </a:p>
          </p:txBody>
        </p:sp>
        <p:sp>
          <p:nvSpPr>
            <p:cNvPr id="959495" name="Line 7"/>
            <p:cNvSpPr>
              <a:spLocks noChangeShapeType="1"/>
            </p:cNvSpPr>
            <p:nvPr/>
          </p:nvSpPr>
          <p:spPr bwMode="auto">
            <a:xfrm flipV="1">
              <a:off x="1392" y="2880"/>
              <a:ext cx="0" cy="192"/>
            </a:xfrm>
            <a:prstGeom prst="line">
              <a:avLst/>
            </a:prstGeom>
            <a:noFill/>
            <a:ln w="12700">
              <a:solidFill>
                <a:schemeClr val="tx1"/>
              </a:solidFill>
              <a:round/>
              <a:headEnd/>
              <a:tailEnd/>
            </a:ln>
            <a:effectLst/>
          </p:spPr>
          <p:txBody>
            <a:bodyPr/>
            <a:lstStyle/>
            <a:p>
              <a:endParaRPr lang="en-US"/>
            </a:p>
          </p:txBody>
        </p:sp>
        <p:sp>
          <p:nvSpPr>
            <p:cNvPr id="959496" name="Line 8"/>
            <p:cNvSpPr>
              <a:spLocks noChangeShapeType="1"/>
            </p:cNvSpPr>
            <p:nvPr/>
          </p:nvSpPr>
          <p:spPr bwMode="auto">
            <a:xfrm flipV="1">
              <a:off x="1392" y="3168"/>
              <a:ext cx="0" cy="192"/>
            </a:xfrm>
            <a:prstGeom prst="line">
              <a:avLst/>
            </a:prstGeom>
            <a:noFill/>
            <a:ln w="12700">
              <a:solidFill>
                <a:schemeClr val="tx1"/>
              </a:solidFill>
              <a:round/>
              <a:headEnd/>
              <a:tailEnd/>
            </a:ln>
            <a:effectLst/>
          </p:spPr>
          <p:txBody>
            <a:bodyPr/>
            <a:lstStyle/>
            <a:p>
              <a:endParaRPr lang="en-US"/>
            </a:p>
          </p:txBody>
        </p:sp>
        <p:sp>
          <p:nvSpPr>
            <p:cNvPr id="959497" name="Line 9"/>
            <p:cNvSpPr>
              <a:spLocks noChangeShapeType="1"/>
            </p:cNvSpPr>
            <p:nvPr/>
          </p:nvSpPr>
          <p:spPr bwMode="auto">
            <a:xfrm flipV="1">
              <a:off x="1392" y="3216"/>
              <a:ext cx="288" cy="144"/>
            </a:xfrm>
            <a:prstGeom prst="line">
              <a:avLst/>
            </a:prstGeom>
            <a:noFill/>
            <a:ln w="12700">
              <a:solidFill>
                <a:schemeClr val="tx1"/>
              </a:solidFill>
              <a:round/>
              <a:headEnd/>
              <a:tailEnd/>
            </a:ln>
            <a:effectLst/>
          </p:spPr>
          <p:txBody>
            <a:bodyPr/>
            <a:lstStyle/>
            <a:p>
              <a:endParaRPr lang="en-US"/>
            </a:p>
          </p:txBody>
        </p:sp>
        <p:sp>
          <p:nvSpPr>
            <p:cNvPr id="959498" name="Line 10"/>
            <p:cNvSpPr>
              <a:spLocks noChangeShapeType="1"/>
            </p:cNvSpPr>
            <p:nvPr/>
          </p:nvSpPr>
          <p:spPr bwMode="auto">
            <a:xfrm flipV="1">
              <a:off x="1680" y="3024"/>
              <a:ext cx="0" cy="192"/>
            </a:xfrm>
            <a:prstGeom prst="line">
              <a:avLst/>
            </a:prstGeom>
            <a:noFill/>
            <a:ln w="12700">
              <a:solidFill>
                <a:schemeClr val="tx1"/>
              </a:solidFill>
              <a:round/>
              <a:headEnd/>
              <a:tailEnd/>
            </a:ln>
            <a:effectLst/>
          </p:spPr>
          <p:txBody>
            <a:bodyPr/>
            <a:lstStyle/>
            <a:p>
              <a:endParaRPr lang="en-US"/>
            </a:p>
          </p:txBody>
        </p:sp>
        <p:sp>
          <p:nvSpPr>
            <p:cNvPr id="959499" name="Line 11"/>
            <p:cNvSpPr>
              <a:spLocks noChangeShapeType="1"/>
            </p:cNvSpPr>
            <p:nvPr/>
          </p:nvSpPr>
          <p:spPr bwMode="auto">
            <a:xfrm>
              <a:off x="1392" y="2880"/>
              <a:ext cx="288" cy="144"/>
            </a:xfrm>
            <a:prstGeom prst="line">
              <a:avLst/>
            </a:prstGeom>
            <a:noFill/>
            <a:ln w="12700">
              <a:solidFill>
                <a:schemeClr val="tx1"/>
              </a:solidFill>
              <a:round/>
              <a:headEnd/>
              <a:tailEnd/>
            </a:ln>
            <a:effectLst/>
          </p:spPr>
          <p:txBody>
            <a:bodyPr/>
            <a:lstStyle/>
            <a:p>
              <a:endParaRPr lang="en-US"/>
            </a:p>
          </p:txBody>
        </p:sp>
      </p:grpSp>
      <p:sp>
        <p:nvSpPr>
          <p:cNvPr id="959500" name="Rectangle 12"/>
          <p:cNvSpPr>
            <a:spLocks noChangeArrowheads="1"/>
          </p:cNvSpPr>
          <p:nvPr/>
        </p:nvSpPr>
        <p:spPr bwMode="auto">
          <a:xfrm>
            <a:off x="4572000" y="4889500"/>
            <a:ext cx="1930400" cy="1447800"/>
          </a:xfrm>
          <a:prstGeom prst="rect">
            <a:avLst/>
          </a:prstGeom>
          <a:noFill/>
          <a:ln w="12700">
            <a:solidFill>
              <a:schemeClr val="tx1"/>
            </a:solidFill>
            <a:miter lim="800000"/>
            <a:headEnd/>
            <a:tailEnd/>
          </a:ln>
          <a:effectLst/>
        </p:spPr>
        <p:txBody>
          <a:bodyPr wrap="none" anchor="ctr"/>
          <a:lstStyle/>
          <a:p>
            <a:endParaRPr lang="en-US"/>
          </a:p>
        </p:txBody>
      </p:sp>
      <p:sp>
        <p:nvSpPr>
          <p:cNvPr id="959501" name="Rectangle 13"/>
          <p:cNvSpPr>
            <a:spLocks noChangeArrowheads="1"/>
          </p:cNvSpPr>
          <p:nvPr/>
        </p:nvSpPr>
        <p:spPr bwMode="auto">
          <a:xfrm>
            <a:off x="3860800" y="5270500"/>
            <a:ext cx="304800" cy="838200"/>
          </a:xfrm>
          <a:prstGeom prst="rect">
            <a:avLst/>
          </a:prstGeom>
          <a:noFill/>
          <a:ln w="12700">
            <a:solidFill>
              <a:schemeClr val="tx1"/>
            </a:solidFill>
            <a:miter lim="800000"/>
            <a:headEnd/>
            <a:tailEnd/>
          </a:ln>
          <a:effectLst/>
        </p:spPr>
        <p:txBody>
          <a:bodyPr wrap="none" anchor="ctr"/>
          <a:lstStyle/>
          <a:p>
            <a:endParaRPr lang="en-US"/>
          </a:p>
        </p:txBody>
      </p:sp>
      <p:sp>
        <p:nvSpPr>
          <p:cNvPr id="959502" name="Line 14"/>
          <p:cNvSpPr>
            <a:spLocks noChangeShapeType="1"/>
          </p:cNvSpPr>
          <p:nvPr/>
        </p:nvSpPr>
        <p:spPr bwMode="auto">
          <a:xfrm>
            <a:off x="6502400" y="5651500"/>
            <a:ext cx="406400" cy="0"/>
          </a:xfrm>
          <a:prstGeom prst="line">
            <a:avLst/>
          </a:prstGeom>
          <a:noFill/>
          <a:ln w="28575">
            <a:solidFill>
              <a:schemeClr val="tx1"/>
            </a:solidFill>
            <a:round/>
            <a:headEnd/>
            <a:tailEnd/>
          </a:ln>
          <a:effectLst/>
        </p:spPr>
        <p:txBody>
          <a:bodyPr/>
          <a:lstStyle/>
          <a:p>
            <a:endParaRPr lang="en-US"/>
          </a:p>
        </p:txBody>
      </p:sp>
      <p:sp>
        <p:nvSpPr>
          <p:cNvPr id="959503" name="Line 15"/>
          <p:cNvSpPr>
            <a:spLocks noChangeShapeType="1"/>
          </p:cNvSpPr>
          <p:nvPr/>
        </p:nvSpPr>
        <p:spPr bwMode="auto">
          <a:xfrm>
            <a:off x="4165600" y="5651500"/>
            <a:ext cx="406400" cy="0"/>
          </a:xfrm>
          <a:prstGeom prst="line">
            <a:avLst/>
          </a:prstGeom>
          <a:noFill/>
          <a:ln w="28575">
            <a:solidFill>
              <a:schemeClr val="tx1"/>
            </a:solidFill>
            <a:round/>
            <a:headEnd/>
            <a:tailEnd type="triangle" w="med" len="med"/>
          </a:ln>
          <a:effectLst/>
        </p:spPr>
        <p:txBody>
          <a:bodyPr/>
          <a:lstStyle/>
          <a:p>
            <a:endParaRPr lang="en-US"/>
          </a:p>
        </p:txBody>
      </p:sp>
      <p:sp>
        <p:nvSpPr>
          <p:cNvPr id="959504" name="Line 16"/>
          <p:cNvSpPr>
            <a:spLocks noChangeShapeType="1"/>
          </p:cNvSpPr>
          <p:nvPr/>
        </p:nvSpPr>
        <p:spPr bwMode="auto">
          <a:xfrm>
            <a:off x="4267200" y="3898900"/>
            <a:ext cx="1219200" cy="0"/>
          </a:xfrm>
          <a:prstGeom prst="line">
            <a:avLst/>
          </a:prstGeom>
          <a:noFill/>
          <a:ln w="28575">
            <a:solidFill>
              <a:schemeClr val="tx1"/>
            </a:solidFill>
            <a:round/>
            <a:headEnd/>
            <a:tailEnd type="triangle" w="med" len="med"/>
          </a:ln>
          <a:effectLst/>
        </p:spPr>
        <p:txBody>
          <a:bodyPr/>
          <a:lstStyle/>
          <a:p>
            <a:endParaRPr lang="en-US"/>
          </a:p>
        </p:txBody>
      </p:sp>
      <p:sp>
        <p:nvSpPr>
          <p:cNvPr id="959505" name="Line 17"/>
          <p:cNvSpPr>
            <a:spLocks noChangeShapeType="1"/>
          </p:cNvSpPr>
          <p:nvPr/>
        </p:nvSpPr>
        <p:spPr bwMode="auto">
          <a:xfrm>
            <a:off x="4978400" y="4584700"/>
            <a:ext cx="508000" cy="0"/>
          </a:xfrm>
          <a:prstGeom prst="line">
            <a:avLst/>
          </a:prstGeom>
          <a:noFill/>
          <a:ln w="28575">
            <a:solidFill>
              <a:schemeClr val="tx1"/>
            </a:solidFill>
            <a:round/>
            <a:headEnd/>
            <a:tailEnd type="triangle" w="med" len="med"/>
          </a:ln>
          <a:effectLst/>
        </p:spPr>
        <p:txBody>
          <a:bodyPr/>
          <a:lstStyle/>
          <a:p>
            <a:endParaRPr lang="en-US"/>
          </a:p>
        </p:txBody>
      </p:sp>
      <p:sp>
        <p:nvSpPr>
          <p:cNvPr id="959506" name="Line 18"/>
          <p:cNvSpPr>
            <a:spLocks noChangeShapeType="1"/>
          </p:cNvSpPr>
          <p:nvPr/>
        </p:nvSpPr>
        <p:spPr bwMode="auto">
          <a:xfrm>
            <a:off x="6400800" y="3594100"/>
            <a:ext cx="0" cy="609600"/>
          </a:xfrm>
          <a:prstGeom prst="line">
            <a:avLst/>
          </a:prstGeom>
          <a:noFill/>
          <a:ln w="28575">
            <a:solidFill>
              <a:schemeClr val="tx1"/>
            </a:solidFill>
            <a:round/>
            <a:headEnd/>
            <a:tailEnd/>
          </a:ln>
          <a:effectLst/>
        </p:spPr>
        <p:txBody>
          <a:bodyPr/>
          <a:lstStyle/>
          <a:p>
            <a:endParaRPr lang="en-US"/>
          </a:p>
        </p:txBody>
      </p:sp>
      <p:sp>
        <p:nvSpPr>
          <p:cNvPr id="959507" name="Line 19"/>
          <p:cNvSpPr>
            <a:spLocks noChangeShapeType="1"/>
          </p:cNvSpPr>
          <p:nvPr/>
        </p:nvSpPr>
        <p:spPr bwMode="auto">
          <a:xfrm>
            <a:off x="5994400" y="4203700"/>
            <a:ext cx="406400" cy="0"/>
          </a:xfrm>
          <a:prstGeom prst="line">
            <a:avLst/>
          </a:prstGeom>
          <a:noFill/>
          <a:ln w="28575">
            <a:solidFill>
              <a:schemeClr val="tx1"/>
            </a:solidFill>
            <a:round/>
            <a:headEnd/>
            <a:tailEnd/>
          </a:ln>
          <a:effectLst/>
        </p:spPr>
        <p:txBody>
          <a:bodyPr/>
          <a:lstStyle/>
          <a:p>
            <a:endParaRPr lang="en-US"/>
          </a:p>
        </p:txBody>
      </p:sp>
      <p:sp>
        <p:nvSpPr>
          <p:cNvPr id="959508" name="Text Box 20"/>
          <p:cNvSpPr txBox="1">
            <a:spLocks noChangeArrowheads="1"/>
          </p:cNvSpPr>
          <p:nvPr/>
        </p:nvSpPr>
        <p:spPr bwMode="auto">
          <a:xfrm>
            <a:off x="4572000" y="5497899"/>
            <a:ext cx="833883" cy="584775"/>
          </a:xfrm>
          <a:prstGeom prst="rect">
            <a:avLst/>
          </a:prstGeom>
          <a:noFill/>
          <a:ln w="12700">
            <a:noFill/>
            <a:miter lim="800000"/>
            <a:headEnd/>
            <a:tailEnd/>
          </a:ln>
          <a:effectLst/>
        </p:spPr>
        <p:txBody>
          <a:bodyPr wrap="none">
            <a:spAutoFit/>
          </a:bodyPr>
          <a:lstStyle/>
          <a:p>
            <a:pPr algn="l"/>
            <a:r>
              <a:rPr lang="en-US" sz="1600" dirty="0"/>
              <a:t>Read</a:t>
            </a:r>
          </a:p>
          <a:p>
            <a:pPr algn="l"/>
            <a:r>
              <a:rPr lang="en-US" sz="1600" dirty="0"/>
              <a:t>Address</a:t>
            </a:r>
          </a:p>
        </p:txBody>
      </p:sp>
      <p:sp>
        <p:nvSpPr>
          <p:cNvPr id="959509" name="Text Box 21"/>
          <p:cNvSpPr txBox="1">
            <a:spLocks noChangeArrowheads="1"/>
          </p:cNvSpPr>
          <p:nvPr/>
        </p:nvSpPr>
        <p:spPr bwMode="auto">
          <a:xfrm>
            <a:off x="5486400" y="5520323"/>
            <a:ext cx="1071319" cy="338554"/>
          </a:xfrm>
          <a:prstGeom prst="rect">
            <a:avLst/>
          </a:prstGeom>
          <a:noFill/>
          <a:ln w="12700">
            <a:noFill/>
            <a:miter lim="800000"/>
            <a:headEnd/>
            <a:tailEnd/>
          </a:ln>
          <a:effectLst/>
        </p:spPr>
        <p:txBody>
          <a:bodyPr wrap="none">
            <a:spAutoFit/>
          </a:bodyPr>
          <a:lstStyle/>
          <a:p>
            <a:r>
              <a:rPr lang="en-US" sz="1600" dirty="0"/>
              <a:t>Instruction</a:t>
            </a:r>
          </a:p>
        </p:txBody>
      </p:sp>
      <p:sp>
        <p:nvSpPr>
          <p:cNvPr id="959510" name="Text Box 22"/>
          <p:cNvSpPr txBox="1">
            <a:spLocks noChangeArrowheads="1"/>
          </p:cNvSpPr>
          <p:nvPr/>
        </p:nvSpPr>
        <p:spPr bwMode="auto">
          <a:xfrm>
            <a:off x="4945720" y="4965700"/>
            <a:ext cx="1159677" cy="584775"/>
          </a:xfrm>
          <a:prstGeom prst="rect">
            <a:avLst/>
          </a:prstGeom>
          <a:noFill/>
          <a:ln w="12700">
            <a:noFill/>
            <a:miter lim="800000"/>
            <a:headEnd/>
            <a:tailEnd/>
          </a:ln>
          <a:effectLst/>
        </p:spPr>
        <p:txBody>
          <a:bodyPr wrap="none">
            <a:spAutoFit/>
          </a:bodyPr>
          <a:lstStyle/>
          <a:p>
            <a:pPr algn="ctr"/>
            <a:r>
              <a:rPr lang="en-US" sz="1600" b="1" dirty="0"/>
              <a:t>Instruction</a:t>
            </a:r>
          </a:p>
          <a:p>
            <a:pPr algn="ctr"/>
            <a:r>
              <a:rPr lang="en-US" sz="1600" b="1" dirty="0"/>
              <a:t>Memory</a:t>
            </a:r>
          </a:p>
        </p:txBody>
      </p:sp>
      <p:sp>
        <p:nvSpPr>
          <p:cNvPr id="959511" name="Text Box 23"/>
          <p:cNvSpPr txBox="1">
            <a:spLocks noChangeArrowheads="1"/>
          </p:cNvSpPr>
          <p:nvPr/>
        </p:nvSpPr>
        <p:spPr bwMode="auto">
          <a:xfrm>
            <a:off x="5545179" y="4114800"/>
            <a:ext cx="455573" cy="276999"/>
          </a:xfrm>
          <a:prstGeom prst="rect">
            <a:avLst/>
          </a:prstGeom>
          <a:noFill/>
          <a:ln w="12700">
            <a:noFill/>
            <a:miter lim="800000"/>
            <a:headEnd/>
            <a:tailEnd/>
          </a:ln>
          <a:effectLst/>
        </p:spPr>
        <p:txBody>
          <a:bodyPr wrap="none">
            <a:spAutoFit/>
          </a:bodyPr>
          <a:lstStyle/>
          <a:p>
            <a:r>
              <a:rPr lang="en-US" sz="1200" b="1"/>
              <a:t>Add</a:t>
            </a:r>
          </a:p>
        </p:txBody>
      </p:sp>
      <p:sp>
        <p:nvSpPr>
          <p:cNvPr id="959512" name="Text Box 24"/>
          <p:cNvSpPr txBox="1">
            <a:spLocks noChangeArrowheads="1"/>
          </p:cNvSpPr>
          <p:nvPr/>
        </p:nvSpPr>
        <p:spPr bwMode="auto">
          <a:xfrm>
            <a:off x="3839313" y="5499100"/>
            <a:ext cx="383438" cy="276999"/>
          </a:xfrm>
          <a:prstGeom prst="rect">
            <a:avLst/>
          </a:prstGeom>
          <a:noFill/>
          <a:ln w="12700">
            <a:noFill/>
            <a:miter lim="800000"/>
            <a:headEnd/>
            <a:tailEnd/>
          </a:ln>
          <a:effectLst/>
        </p:spPr>
        <p:txBody>
          <a:bodyPr wrap="none">
            <a:spAutoFit/>
          </a:bodyPr>
          <a:lstStyle/>
          <a:p>
            <a:r>
              <a:rPr lang="en-US" sz="1200" b="1"/>
              <a:t>PC</a:t>
            </a:r>
          </a:p>
        </p:txBody>
      </p:sp>
      <p:sp>
        <p:nvSpPr>
          <p:cNvPr id="959513" name="Line 25"/>
          <p:cNvSpPr>
            <a:spLocks noChangeShapeType="1"/>
          </p:cNvSpPr>
          <p:nvPr/>
        </p:nvSpPr>
        <p:spPr bwMode="auto">
          <a:xfrm>
            <a:off x="3454400" y="3594100"/>
            <a:ext cx="2946400" cy="0"/>
          </a:xfrm>
          <a:prstGeom prst="line">
            <a:avLst/>
          </a:prstGeom>
          <a:noFill/>
          <a:ln w="28575">
            <a:solidFill>
              <a:schemeClr val="tx1"/>
            </a:solidFill>
            <a:round/>
            <a:headEnd/>
            <a:tailEnd/>
          </a:ln>
          <a:effectLst/>
        </p:spPr>
        <p:txBody>
          <a:bodyPr/>
          <a:lstStyle/>
          <a:p>
            <a:endParaRPr lang="en-US"/>
          </a:p>
        </p:txBody>
      </p:sp>
      <p:sp>
        <p:nvSpPr>
          <p:cNvPr id="959514" name="Line 26"/>
          <p:cNvSpPr>
            <a:spLocks noChangeShapeType="1"/>
          </p:cNvSpPr>
          <p:nvPr/>
        </p:nvSpPr>
        <p:spPr bwMode="auto">
          <a:xfrm>
            <a:off x="3454400" y="3594100"/>
            <a:ext cx="0" cy="2057400"/>
          </a:xfrm>
          <a:prstGeom prst="line">
            <a:avLst/>
          </a:prstGeom>
          <a:noFill/>
          <a:ln w="28575">
            <a:solidFill>
              <a:schemeClr val="tx1"/>
            </a:solidFill>
            <a:round/>
            <a:headEnd/>
            <a:tailEnd/>
          </a:ln>
          <a:effectLst/>
        </p:spPr>
        <p:txBody>
          <a:bodyPr/>
          <a:lstStyle/>
          <a:p>
            <a:endParaRPr lang="en-US"/>
          </a:p>
        </p:txBody>
      </p:sp>
      <p:sp>
        <p:nvSpPr>
          <p:cNvPr id="959515" name="Line 27"/>
          <p:cNvSpPr>
            <a:spLocks noChangeShapeType="1"/>
          </p:cNvSpPr>
          <p:nvPr/>
        </p:nvSpPr>
        <p:spPr bwMode="auto">
          <a:xfrm>
            <a:off x="3454400" y="5651500"/>
            <a:ext cx="406400" cy="0"/>
          </a:xfrm>
          <a:prstGeom prst="line">
            <a:avLst/>
          </a:prstGeom>
          <a:noFill/>
          <a:ln w="28575">
            <a:solidFill>
              <a:schemeClr val="tx1"/>
            </a:solidFill>
            <a:round/>
            <a:headEnd/>
            <a:tailEnd type="triangle" w="med" len="med"/>
          </a:ln>
          <a:effectLst/>
        </p:spPr>
        <p:txBody>
          <a:bodyPr/>
          <a:lstStyle/>
          <a:p>
            <a:endParaRPr lang="en-US"/>
          </a:p>
        </p:txBody>
      </p:sp>
      <p:sp>
        <p:nvSpPr>
          <p:cNvPr id="959516" name="Line 28"/>
          <p:cNvSpPr>
            <a:spLocks noChangeShapeType="1"/>
          </p:cNvSpPr>
          <p:nvPr/>
        </p:nvSpPr>
        <p:spPr bwMode="auto">
          <a:xfrm>
            <a:off x="4267200" y="3898900"/>
            <a:ext cx="0" cy="1752600"/>
          </a:xfrm>
          <a:prstGeom prst="line">
            <a:avLst/>
          </a:prstGeom>
          <a:noFill/>
          <a:ln w="28575">
            <a:solidFill>
              <a:schemeClr val="tx1"/>
            </a:solidFill>
            <a:round/>
            <a:headEnd/>
            <a:tailEnd/>
          </a:ln>
          <a:effectLst/>
        </p:spPr>
        <p:txBody>
          <a:bodyPr/>
          <a:lstStyle/>
          <a:p>
            <a:endParaRPr lang="en-US"/>
          </a:p>
        </p:txBody>
      </p:sp>
      <p:sp>
        <p:nvSpPr>
          <p:cNvPr id="959517" name="Text Box 29"/>
          <p:cNvSpPr txBox="1">
            <a:spLocks noChangeArrowheads="1"/>
          </p:cNvSpPr>
          <p:nvPr/>
        </p:nvSpPr>
        <p:spPr bwMode="auto">
          <a:xfrm>
            <a:off x="4646754" y="4383901"/>
            <a:ext cx="280846" cy="338554"/>
          </a:xfrm>
          <a:prstGeom prst="rect">
            <a:avLst/>
          </a:prstGeom>
          <a:noFill/>
          <a:ln w="12700">
            <a:noFill/>
            <a:miter lim="800000"/>
            <a:headEnd/>
            <a:tailEnd/>
          </a:ln>
          <a:effectLst/>
        </p:spPr>
        <p:txBody>
          <a:bodyPr wrap="none">
            <a:spAutoFit/>
          </a:bodyPr>
          <a:lstStyle/>
          <a:p>
            <a:r>
              <a:rPr lang="en-US" sz="1600" b="1" dirty="0"/>
              <a:t>4</a:t>
            </a:r>
          </a:p>
        </p:txBody>
      </p:sp>
      <p:sp>
        <p:nvSpPr>
          <p:cNvPr id="959518" name="Oval 30"/>
          <p:cNvSpPr>
            <a:spLocks noChangeArrowheads="1"/>
          </p:cNvSpPr>
          <p:nvPr/>
        </p:nvSpPr>
        <p:spPr bwMode="auto">
          <a:xfrm>
            <a:off x="7213600" y="4965700"/>
            <a:ext cx="609600" cy="609600"/>
          </a:xfrm>
          <a:prstGeom prst="ellipse">
            <a:avLst/>
          </a:prstGeom>
          <a:noFill/>
          <a:ln w="12700">
            <a:solidFill>
              <a:schemeClr val="tx1"/>
            </a:solidFill>
            <a:round/>
            <a:headEnd/>
            <a:tailEnd/>
          </a:ln>
          <a:effectLst/>
        </p:spPr>
        <p:txBody>
          <a:bodyPr wrap="none" anchor="ctr"/>
          <a:lstStyle/>
          <a:p>
            <a:endParaRPr lang="en-US"/>
          </a:p>
        </p:txBody>
      </p:sp>
      <p:sp>
        <p:nvSpPr>
          <p:cNvPr id="959519" name="Rectangle 31"/>
          <p:cNvSpPr>
            <a:spLocks noChangeArrowheads="1"/>
          </p:cNvSpPr>
          <p:nvPr/>
        </p:nvSpPr>
        <p:spPr bwMode="auto">
          <a:xfrm>
            <a:off x="7213600" y="5041900"/>
            <a:ext cx="609600" cy="457200"/>
          </a:xfrm>
          <a:prstGeom prst="rect">
            <a:avLst/>
          </a:prstGeom>
          <a:noFill/>
          <a:ln w="12700">
            <a:noFill/>
            <a:miter lim="800000"/>
            <a:headEnd/>
            <a:tailEnd/>
          </a:ln>
          <a:effectLst/>
        </p:spPr>
        <p:txBody>
          <a:bodyPr wrap="none" lIns="19050" tIns="26988" rIns="19050" bIns="26988"/>
          <a:lstStyle/>
          <a:p>
            <a:pPr algn="ctr" defTabSz="904875">
              <a:lnSpc>
                <a:spcPts val="1600"/>
              </a:lnSpc>
              <a:tabLst>
                <a:tab pos="452438" algn="l"/>
                <a:tab pos="904875" algn="l"/>
                <a:tab pos="1357313" algn="l"/>
              </a:tabLst>
            </a:pPr>
            <a:r>
              <a:rPr lang="en-US" sz="1200" b="1"/>
              <a:t>Shift</a:t>
            </a:r>
          </a:p>
          <a:p>
            <a:pPr algn="ctr" defTabSz="904875">
              <a:lnSpc>
                <a:spcPts val="1600"/>
              </a:lnSpc>
              <a:tabLst>
                <a:tab pos="452438" algn="l"/>
                <a:tab pos="904875" algn="l"/>
                <a:tab pos="1357313" algn="l"/>
              </a:tabLst>
            </a:pPr>
            <a:r>
              <a:rPr lang="en-US" sz="1200" b="1"/>
              <a:t>left 2</a:t>
            </a:r>
          </a:p>
        </p:txBody>
      </p:sp>
      <p:sp>
        <p:nvSpPr>
          <p:cNvPr id="959520" name="Line 32"/>
          <p:cNvSpPr>
            <a:spLocks noChangeShapeType="1"/>
          </p:cNvSpPr>
          <p:nvPr/>
        </p:nvSpPr>
        <p:spPr bwMode="auto">
          <a:xfrm>
            <a:off x="6908800" y="5270500"/>
            <a:ext cx="304800" cy="0"/>
          </a:xfrm>
          <a:prstGeom prst="line">
            <a:avLst/>
          </a:prstGeom>
          <a:noFill/>
          <a:ln w="28575">
            <a:solidFill>
              <a:schemeClr val="tx1"/>
            </a:solidFill>
            <a:round/>
            <a:headEnd/>
            <a:tailEnd type="triangle" w="med" len="med"/>
          </a:ln>
          <a:effectLst/>
        </p:spPr>
        <p:txBody>
          <a:bodyPr/>
          <a:lstStyle/>
          <a:p>
            <a:endParaRPr lang="en-US"/>
          </a:p>
        </p:txBody>
      </p:sp>
      <p:sp>
        <p:nvSpPr>
          <p:cNvPr id="959521" name="Line 33"/>
          <p:cNvSpPr>
            <a:spLocks noChangeShapeType="1"/>
          </p:cNvSpPr>
          <p:nvPr/>
        </p:nvSpPr>
        <p:spPr bwMode="auto">
          <a:xfrm flipV="1">
            <a:off x="6908800" y="5270500"/>
            <a:ext cx="0" cy="381000"/>
          </a:xfrm>
          <a:prstGeom prst="line">
            <a:avLst/>
          </a:prstGeom>
          <a:noFill/>
          <a:ln w="28575">
            <a:solidFill>
              <a:schemeClr val="tx1"/>
            </a:solidFill>
            <a:round/>
            <a:headEnd/>
            <a:tailEnd/>
          </a:ln>
          <a:effectLst/>
        </p:spPr>
        <p:txBody>
          <a:bodyPr/>
          <a:lstStyle/>
          <a:p>
            <a:endParaRPr lang="en-US"/>
          </a:p>
        </p:txBody>
      </p:sp>
      <p:sp>
        <p:nvSpPr>
          <p:cNvPr id="959522" name="Line 34"/>
          <p:cNvSpPr>
            <a:spLocks noChangeShapeType="1"/>
          </p:cNvSpPr>
          <p:nvPr/>
        </p:nvSpPr>
        <p:spPr bwMode="auto">
          <a:xfrm>
            <a:off x="7823200" y="5270500"/>
            <a:ext cx="711200" cy="0"/>
          </a:xfrm>
          <a:prstGeom prst="line">
            <a:avLst/>
          </a:prstGeom>
          <a:noFill/>
          <a:ln w="28575">
            <a:solidFill>
              <a:schemeClr val="tx1"/>
            </a:solidFill>
            <a:round/>
            <a:headEnd/>
            <a:tailEnd type="triangle" w="med" len="med"/>
          </a:ln>
          <a:effectLst/>
        </p:spPr>
        <p:txBody>
          <a:bodyPr/>
          <a:lstStyle/>
          <a:p>
            <a:endParaRPr lang="en-US"/>
          </a:p>
        </p:txBody>
      </p:sp>
      <p:sp>
        <p:nvSpPr>
          <p:cNvPr id="959523" name="Text Box 35"/>
          <p:cNvSpPr txBox="1">
            <a:spLocks noChangeArrowheads="1"/>
          </p:cNvSpPr>
          <p:nvPr/>
        </p:nvSpPr>
        <p:spPr bwMode="auto">
          <a:xfrm>
            <a:off x="9221012" y="4813301"/>
            <a:ext cx="704039" cy="523220"/>
          </a:xfrm>
          <a:prstGeom prst="rect">
            <a:avLst/>
          </a:prstGeom>
          <a:noFill/>
          <a:ln w="12700">
            <a:solidFill>
              <a:schemeClr val="tx1"/>
            </a:solidFill>
            <a:miter lim="800000"/>
            <a:headEnd/>
            <a:tailEnd/>
          </a:ln>
          <a:effectLst/>
        </p:spPr>
        <p:txBody>
          <a:bodyPr wrap="none">
            <a:spAutoFit/>
          </a:bodyPr>
          <a:lstStyle/>
          <a:p>
            <a:r>
              <a:rPr lang="en-US" sz="1400"/>
              <a:t>Jump</a:t>
            </a:r>
          </a:p>
          <a:p>
            <a:r>
              <a:rPr lang="en-US" sz="1400"/>
              <a:t>address</a:t>
            </a:r>
          </a:p>
        </p:txBody>
      </p:sp>
      <p:sp>
        <p:nvSpPr>
          <p:cNvPr id="959524" name="Line 36"/>
          <p:cNvSpPr>
            <a:spLocks noChangeShapeType="1"/>
          </p:cNvSpPr>
          <p:nvPr/>
        </p:nvSpPr>
        <p:spPr bwMode="auto">
          <a:xfrm>
            <a:off x="6400800" y="4813300"/>
            <a:ext cx="2133600" cy="0"/>
          </a:xfrm>
          <a:prstGeom prst="line">
            <a:avLst/>
          </a:prstGeom>
          <a:noFill/>
          <a:ln w="19050">
            <a:solidFill>
              <a:schemeClr val="tx1"/>
            </a:solidFill>
            <a:round/>
            <a:headEnd/>
            <a:tailEnd type="triangle" w="med" len="med"/>
          </a:ln>
          <a:effectLst/>
        </p:spPr>
        <p:txBody>
          <a:bodyPr/>
          <a:lstStyle/>
          <a:p>
            <a:endParaRPr lang="en-US"/>
          </a:p>
        </p:txBody>
      </p:sp>
      <p:sp>
        <p:nvSpPr>
          <p:cNvPr id="959525" name="Line 37"/>
          <p:cNvSpPr>
            <a:spLocks noChangeShapeType="1"/>
          </p:cNvSpPr>
          <p:nvPr/>
        </p:nvSpPr>
        <p:spPr bwMode="auto">
          <a:xfrm>
            <a:off x="7823200" y="4737100"/>
            <a:ext cx="101600" cy="152400"/>
          </a:xfrm>
          <a:prstGeom prst="line">
            <a:avLst/>
          </a:prstGeom>
          <a:noFill/>
          <a:ln w="12700">
            <a:solidFill>
              <a:schemeClr val="tx1"/>
            </a:solidFill>
            <a:round/>
            <a:headEnd/>
            <a:tailEnd/>
          </a:ln>
          <a:effectLst/>
        </p:spPr>
        <p:txBody>
          <a:bodyPr/>
          <a:lstStyle/>
          <a:p>
            <a:endParaRPr lang="en-US"/>
          </a:p>
        </p:txBody>
      </p:sp>
      <p:sp>
        <p:nvSpPr>
          <p:cNvPr id="959526" name="Line 38"/>
          <p:cNvSpPr>
            <a:spLocks noChangeShapeType="1"/>
          </p:cNvSpPr>
          <p:nvPr/>
        </p:nvSpPr>
        <p:spPr bwMode="auto">
          <a:xfrm>
            <a:off x="6705600" y="5575300"/>
            <a:ext cx="101600" cy="152400"/>
          </a:xfrm>
          <a:prstGeom prst="line">
            <a:avLst/>
          </a:prstGeom>
          <a:noFill/>
          <a:ln w="12700">
            <a:solidFill>
              <a:schemeClr val="tx1"/>
            </a:solidFill>
            <a:round/>
            <a:headEnd/>
            <a:tailEnd/>
          </a:ln>
          <a:effectLst/>
        </p:spPr>
        <p:txBody>
          <a:bodyPr/>
          <a:lstStyle/>
          <a:p>
            <a:endParaRPr lang="en-US"/>
          </a:p>
        </p:txBody>
      </p:sp>
      <p:sp>
        <p:nvSpPr>
          <p:cNvPr id="959527" name="Text Box 39"/>
          <p:cNvSpPr txBox="1">
            <a:spLocks noChangeArrowheads="1"/>
          </p:cNvSpPr>
          <p:nvPr/>
        </p:nvSpPr>
        <p:spPr bwMode="auto">
          <a:xfrm>
            <a:off x="6798475" y="5651500"/>
            <a:ext cx="377026" cy="338554"/>
          </a:xfrm>
          <a:prstGeom prst="rect">
            <a:avLst/>
          </a:prstGeom>
          <a:noFill/>
          <a:ln w="12700">
            <a:noFill/>
            <a:miter lim="800000"/>
            <a:headEnd/>
            <a:tailEnd/>
          </a:ln>
          <a:effectLst/>
        </p:spPr>
        <p:txBody>
          <a:bodyPr wrap="none">
            <a:spAutoFit/>
          </a:bodyPr>
          <a:lstStyle/>
          <a:p>
            <a:r>
              <a:rPr lang="en-US" sz="1600" b="1"/>
              <a:t>26</a:t>
            </a:r>
          </a:p>
        </p:txBody>
      </p:sp>
      <p:sp>
        <p:nvSpPr>
          <p:cNvPr id="959529" name="Line 41"/>
          <p:cNvSpPr>
            <a:spLocks noChangeShapeType="1"/>
          </p:cNvSpPr>
          <p:nvPr/>
        </p:nvSpPr>
        <p:spPr bwMode="auto">
          <a:xfrm>
            <a:off x="7924800" y="5194300"/>
            <a:ext cx="101600" cy="152400"/>
          </a:xfrm>
          <a:prstGeom prst="line">
            <a:avLst/>
          </a:prstGeom>
          <a:noFill/>
          <a:ln w="12700">
            <a:solidFill>
              <a:schemeClr val="tx1"/>
            </a:solidFill>
            <a:round/>
            <a:headEnd/>
            <a:tailEnd/>
          </a:ln>
          <a:effectLst/>
        </p:spPr>
        <p:txBody>
          <a:bodyPr/>
          <a:lstStyle/>
          <a:p>
            <a:endParaRPr lang="en-US"/>
          </a:p>
        </p:txBody>
      </p:sp>
      <p:sp>
        <p:nvSpPr>
          <p:cNvPr id="959530" name="Text Box 42"/>
          <p:cNvSpPr txBox="1">
            <a:spLocks noChangeArrowheads="1"/>
          </p:cNvSpPr>
          <p:nvPr/>
        </p:nvSpPr>
        <p:spPr bwMode="auto">
          <a:xfrm>
            <a:off x="8017675" y="5270500"/>
            <a:ext cx="377026" cy="338554"/>
          </a:xfrm>
          <a:prstGeom prst="rect">
            <a:avLst/>
          </a:prstGeom>
          <a:noFill/>
          <a:ln w="12700">
            <a:noFill/>
            <a:miter lim="800000"/>
            <a:headEnd/>
            <a:tailEnd/>
          </a:ln>
          <a:effectLst/>
        </p:spPr>
        <p:txBody>
          <a:bodyPr wrap="none">
            <a:spAutoFit/>
          </a:bodyPr>
          <a:lstStyle/>
          <a:p>
            <a:r>
              <a:rPr lang="en-US" sz="1600" b="1" dirty="0"/>
              <a:t>28</a:t>
            </a:r>
          </a:p>
        </p:txBody>
      </p:sp>
      <p:sp>
        <p:nvSpPr>
          <p:cNvPr id="959531" name="AutoShape 43"/>
          <p:cNvSpPr>
            <a:spLocks/>
          </p:cNvSpPr>
          <p:nvPr/>
        </p:nvSpPr>
        <p:spPr bwMode="auto">
          <a:xfrm>
            <a:off x="8534400" y="4660900"/>
            <a:ext cx="203200" cy="914400"/>
          </a:xfrm>
          <a:prstGeom prst="rightBrace">
            <a:avLst>
              <a:gd name="adj1" fmla="val 50000"/>
              <a:gd name="adj2" fmla="val 50000"/>
            </a:avLst>
          </a:prstGeom>
          <a:noFill/>
          <a:ln w="12700">
            <a:solidFill>
              <a:schemeClr val="tx1"/>
            </a:solidFill>
            <a:round/>
            <a:headEnd/>
            <a:tailEnd/>
          </a:ln>
          <a:effectLst/>
        </p:spPr>
        <p:txBody>
          <a:bodyPr wrap="none" anchor="ctr"/>
          <a:lstStyle/>
          <a:p>
            <a:endParaRPr lang="en-US"/>
          </a:p>
        </p:txBody>
      </p:sp>
      <p:sp>
        <p:nvSpPr>
          <p:cNvPr id="959532" name="Line 44"/>
          <p:cNvSpPr>
            <a:spLocks noChangeShapeType="1"/>
          </p:cNvSpPr>
          <p:nvPr/>
        </p:nvSpPr>
        <p:spPr bwMode="auto">
          <a:xfrm>
            <a:off x="6400800" y="4203700"/>
            <a:ext cx="0" cy="609600"/>
          </a:xfrm>
          <a:prstGeom prst="line">
            <a:avLst/>
          </a:prstGeom>
          <a:noFill/>
          <a:ln w="19050">
            <a:solidFill>
              <a:schemeClr val="tx1"/>
            </a:solidFill>
            <a:round/>
            <a:headEnd/>
            <a:tailEnd/>
          </a:ln>
          <a:effectLst/>
        </p:spPr>
        <p:txBody>
          <a:bodyPr/>
          <a:lstStyle/>
          <a:p>
            <a:endParaRPr lang="en-US"/>
          </a:p>
        </p:txBody>
      </p:sp>
      <p:sp>
        <p:nvSpPr>
          <p:cNvPr id="45" name="Text Box 29"/>
          <p:cNvSpPr txBox="1">
            <a:spLocks noChangeArrowheads="1"/>
          </p:cNvSpPr>
          <p:nvPr/>
        </p:nvSpPr>
        <p:spPr bwMode="auto">
          <a:xfrm>
            <a:off x="8089810" y="4398546"/>
            <a:ext cx="280846" cy="338554"/>
          </a:xfrm>
          <a:prstGeom prst="rect">
            <a:avLst/>
          </a:prstGeom>
          <a:noFill/>
          <a:ln w="12700">
            <a:noFill/>
            <a:miter lim="800000"/>
            <a:headEnd/>
            <a:tailEnd/>
          </a:ln>
          <a:effectLst/>
        </p:spPr>
        <p:txBody>
          <a:bodyPr wrap="none">
            <a:spAutoFit/>
          </a:bodyPr>
          <a:lstStyle/>
          <a:p>
            <a:r>
              <a:rPr lang="en-US" sz="1600" b="1" dirty="0"/>
              <a:t>4</a:t>
            </a:r>
          </a:p>
        </p:txBody>
      </p:sp>
      <p:sp>
        <p:nvSpPr>
          <p:cNvPr id="3" name="Slide Number Placeholder 2"/>
          <p:cNvSpPr>
            <a:spLocks noGrp="1"/>
          </p:cNvSpPr>
          <p:nvPr>
            <p:ph type="sldNum" sz="quarter" idx="12"/>
          </p:nvPr>
        </p:nvSpPr>
        <p:spPr/>
        <p:txBody>
          <a:bodyPr/>
          <a:lstStyle/>
          <a:p>
            <a:fld id="{CB65DC77-F180-4F46-9AB4-E848A677D315}" type="slidenum">
              <a:rPr lang="ar-EG" smtClean="0"/>
              <a:t>5</a:t>
            </a:fld>
            <a:endParaRPr lang="ar-EG"/>
          </a:p>
        </p:txBody>
      </p:sp>
    </p:spTree>
    <p:extLst>
      <p:ext uri="{BB962C8B-B14F-4D97-AF65-F5344CB8AC3E}">
        <p14:creationId xmlns:p14="http://schemas.microsoft.com/office/powerpoint/2010/main" val="12685733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Main Control Unit</a:t>
            </a:r>
          </a:p>
        </p:txBody>
      </p:sp>
      <p:sp>
        <p:nvSpPr>
          <p:cNvPr id="3" name="Content Placeholder 2"/>
          <p:cNvSpPr>
            <a:spLocks noGrp="1"/>
          </p:cNvSpPr>
          <p:nvPr>
            <p:ph idx="1"/>
          </p:nvPr>
        </p:nvSpPr>
        <p:spPr>
          <a:xfrm>
            <a:off x="1295400" y="2556932"/>
            <a:ext cx="9778999" cy="3318936"/>
          </a:xfrm>
        </p:spPr>
        <p:txBody>
          <a:bodyPr>
            <a:normAutofit fontScale="92500" lnSpcReduction="10000"/>
          </a:bodyPr>
          <a:lstStyle/>
          <a:p>
            <a:pPr algn="just" rtl="0">
              <a:lnSpc>
                <a:spcPct val="100000"/>
              </a:lnSpc>
            </a:pPr>
            <a:r>
              <a:rPr lang="en-US" altLang="en-US" dirty="0">
                <a:latin typeface="Comic Sans MS" panose="030F0702030302020204" pitchFamily="66" charset="0"/>
              </a:rPr>
              <a:t>The </a:t>
            </a:r>
            <a:r>
              <a:rPr lang="en-US" altLang="en-US" dirty="0">
                <a:solidFill>
                  <a:srgbClr val="FF0000"/>
                </a:solidFill>
                <a:latin typeface="Comic Sans MS" panose="030F0702030302020204" pitchFamily="66" charset="0"/>
              </a:rPr>
              <a:t>control unit </a:t>
            </a:r>
            <a:r>
              <a:rPr lang="en-US" altLang="en-US" dirty="0">
                <a:latin typeface="Comic Sans MS" panose="030F0702030302020204" pitchFamily="66" charset="0"/>
              </a:rPr>
              <a:t>takes inputs and generates a write signal for state </a:t>
            </a:r>
            <a:r>
              <a:rPr lang="en-US" altLang="en-US" dirty="0" smtClean="0">
                <a:latin typeface="Comic Sans MS" panose="030F0702030302020204" pitchFamily="66" charset="0"/>
              </a:rPr>
              <a:t>elements (memory or registers), </a:t>
            </a:r>
            <a:r>
              <a:rPr lang="en-US" altLang="en-US" dirty="0">
                <a:latin typeface="Comic Sans MS" panose="030F0702030302020204" pitchFamily="66" charset="0"/>
              </a:rPr>
              <a:t>the selector control for multiplexors, and the ALU control</a:t>
            </a:r>
          </a:p>
          <a:p>
            <a:pPr algn="just" rtl="0">
              <a:lnSpc>
                <a:spcPct val="100000"/>
              </a:lnSpc>
            </a:pPr>
            <a:r>
              <a:rPr lang="en-US" altLang="en-US" dirty="0" smtClean="0">
                <a:latin typeface="Comic Sans MS" panose="030F0702030302020204" pitchFamily="66" charset="0"/>
              </a:rPr>
              <a:t>The </a:t>
            </a:r>
            <a:r>
              <a:rPr lang="en-US" altLang="en-US" dirty="0">
                <a:solidFill>
                  <a:srgbClr val="FF0000"/>
                </a:solidFill>
                <a:latin typeface="Comic Sans MS" panose="030F0702030302020204" pitchFamily="66" charset="0"/>
              </a:rPr>
              <a:t>control unit </a:t>
            </a:r>
            <a:r>
              <a:rPr lang="en-US" altLang="en-US" dirty="0">
                <a:latin typeface="Comic Sans MS" panose="030F0702030302020204" pitchFamily="66" charset="0"/>
              </a:rPr>
              <a:t>uses the 6-bit opcode </a:t>
            </a:r>
            <a:r>
              <a:rPr lang="en-US" altLang="en-US" dirty="0" smtClean="0">
                <a:latin typeface="Comic Sans MS" panose="030F0702030302020204" pitchFamily="66" charset="0"/>
              </a:rPr>
              <a:t>field to </a:t>
            </a:r>
            <a:r>
              <a:rPr lang="en-US" altLang="en-US" dirty="0">
                <a:latin typeface="Comic Sans MS" panose="030F0702030302020204" pitchFamily="66" charset="0"/>
              </a:rPr>
              <a:t>generate these control signals</a:t>
            </a:r>
          </a:p>
          <a:p>
            <a:pPr algn="just" rtl="0">
              <a:lnSpc>
                <a:spcPct val="100000"/>
              </a:lnSpc>
            </a:pPr>
            <a:r>
              <a:rPr lang="en-US" altLang="en-US" dirty="0" smtClean="0">
                <a:latin typeface="Comic Sans MS" panose="030F0702030302020204" pitchFamily="66" charset="0"/>
              </a:rPr>
              <a:t>MIPS regularity </a:t>
            </a:r>
            <a:r>
              <a:rPr lang="en-US" altLang="en-US" dirty="0">
                <a:latin typeface="Comic Sans MS" panose="030F0702030302020204" pitchFamily="66" charset="0"/>
              </a:rPr>
              <a:t>and simplicity means that a simple decoding process can be used to determine how to set the control </a:t>
            </a:r>
            <a:r>
              <a:rPr lang="en-US" altLang="en-US" dirty="0" smtClean="0">
                <a:latin typeface="Comic Sans MS" panose="030F0702030302020204" pitchFamily="66" charset="0"/>
              </a:rPr>
              <a:t>lines</a:t>
            </a:r>
          </a:p>
          <a:p>
            <a:pPr algn="just" rtl="0"/>
            <a:r>
              <a:rPr lang="en-US" altLang="en-US" dirty="0">
                <a:latin typeface="Comic Sans MS" panose="030F0702030302020204" pitchFamily="66" charset="0"/>
              </a:rPr>
              <a:t>The </a:t>
            </a:r>
            <a:r>
              <a:rPr lang="en-US" altLang="en-US" dirty="0" err="1">
                <a:solidFill>
                  <a:srgbClr val="FF0000"/>
                </a:solidFill>
                <a:latin typeface="Comic Sans MS" panose="030F0702030302020204" pitchFamily="66" charset="0"/>
              </a:rPr>
              <a:t>datapath</a:t>
            </a:r>
            <a:r>
              <a:rPr lang="en-US" altLang="en-US" dirty="0">
                <a:latin typeface="Comic Sans MS" panose="030F0702030302020204" pitchFamily="66" charset="0"/>
              </a:rPr>
              <a:t> operates in a single clock cycle and the signals within the </a:t>
            </a:r>
            <a:r>
              <a:rPr lang="en-US" altLang="en-US" dirty="0" err="1">
                <a:solidFill>
                  <a:srgbClr val="FF0000"/>
                </a:solidFill>
                <a:latin typeface="Comic Sans MS" panose="030F0702030302020204" pitchFamily="66" charset="0"/>
              </a:rPr>
              <a:t>datapath</a:t>
            </a:r>
            <a:r>
              <a:rPr lang="en-US" altLang="en-US" dirty="0">
                <a:latin typeface="Comic Sans MS" panose="030F0702030302020204" pitchFamily="66" charset="0"/>
              </a:rPr>
              <a:t> can vary during the clock cycle</a:t>
            </a:r>
          </a:p>
          <a:p>
            <a:pPr algn="just" rtl="0">
              <a:lnSpc>
                <a:spcPct val="100000"/>
              </a:lnSpc>
            </a:pPr>
            <a:endParaRPr lang="en-US" altLang="en-US" dirty="0">
              <a:latin typeface="Comic Sans MS" panose="030F0702030302020204" pitchFamily="66" charset="0"/>
            </a:endParaRPr>
          </a:p>
          <a:p>
            <a:pPr algn="l"/>
            <a:endParaRPr lang="en-US"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CB65DC77-F180-4F46-9AB4-E848A677D315}" type="slidenum">
              <a:rPr lang="ar-EG" smtClean="0"/>
              <a:t>6</a:t>
            </a:fld>
            <a:endParaRPr lang="ar-EG"/>
          </a:p>
        </p:txBody>
      </p:sp>
    </p:spTree>
    <p:extLst>
      <p:ext uri="{BB962C8B-B14F-4D97-AF65-F5344CB8AC3E}">
        <p14:creationId xmlns:p14="http://schemas.microsoft.com/office/powerpoint/2010/main" val="806530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pPr>
              <a:defRPr/>
            </a:pPr>
            <a:r>
              <a:rPr lang="en-US" b="1" dirty="0" smtClean="0"/>
              <a:t>The Operation of the </a:t>
            </a:r>
            <a:r>
              <a:rPr lang="en-US" b="1" dirty="0" err="1" smtClean="0"/>
              <a:t>Datapath</a:t>
            </a:r>
            <a:endParaRPr lang="en-US" b="1" dirty="0" smtClean="0"/>
          </a:p>
        </p:txBody>
      </p:sp>
      <p:sp>
        <p:nvSpPr>
          <p:cNvPr id="360451" name="AutoShape 3"/>
          <p:cNvSpPr>
            <a:spLocks noGrp="1" noChangeArrowheads="1"/>
          </p:cNvSpPr>
          <p:nvPr>
            <p:ph type="body" idx="1"/>
          </p:nvPr>
        </p:nvSpPr>
        <p:spPr>
          <a:xfrm>
            <a:off x="723899" y="2362200"/>
            <a:ext cx="11120967" cy="3962400"/>
          </a:xfrm>
          <a:prstGeom prst="roundRect">
            <a:avLst>
              <a:gd name="adj" fmla="val 12477"/>
            </a:avLst>
          </a:prstGeom>
        </p:spPr>
        <p:txBody>
          <a:bodyPr>
            <a:normAutofit fontScale="92500" lnSpcReduction="10000"/>
          </a:bodyPr>
          <a:lstStyle/>
          <a:p>
            <a:pPr marL="457200" indent="-457200" algn="l" rtl="0">
              <a:lnSpc>
                <a:spcPct val="100000"/>
              </a:lnSpc>
              <a:tabLst>
                <a:tab pos="288925" algn="l"/>
                <a:tab pos="682625" algn="l"/>
                <a:tab pos="4572000" algn="l"/>
              </a:tabLst>
              <a:defRPr/>
            </a:pPr>
            <a:r>
              <a:rPr lang="en-US" sz="2000" dirty="0" smtClean="0">
                <a:solidFill>
                  <a:srgbClr val="FF0000"/>
                </a:solidFill>
                <a:latin typeface="Comic Sans MS" panose="030F0702030302020204" pitchFamily="66" charset="0"/>
              </a:rPr>
              <a:t>Execution steps for </a:t>
            </a:r>
            <a:r>
              <a:rPr lang="en-US" sz="2000" dirty="0" smtClean="0">
                <a:solidFill>
                  <a:srgbClr val="C00000"/>
                </a:solidFill>
                <a:latin typeface="Comic Sans MS" panose="030F0702030302020204" pitchFamily="66" charset="0"/>
              </a:rPr>
              <a:t>R-type</a:t>
            </a:r>
            <a:r>
              <a:rPr lang="en-US" sz="2000" dirty="0" smtClean="0">
                <a:solidFill>
                  <a:srgbClr val="FF0000"/>
                </a:solidFill>
                <a:latin typeface="Comic Sans MS" panose="030F0702030302020204" pitchFamily="66" charset="0"/>
              </a:rPr>
              <a:t> instructions:</a:t>
            </a:r>
          </a:p>
          <a:p>
            <a:pPr marL="841375" lvl="1" indent="-381000" algn="l" rtl="0">
              <a:lnSpc>
                <a:spcPct val="100000"/>
              </a:lnSpc>
              <a:buFontTx/>
              <a:buAutoNum type="arabicPeriod"/>
              <a:tabLst>
                <a:tab pos="288925" algn="l"/>
                <a:tab pos="682625" algn="l"/>
                <a:tab pos="4572000" algn="l"/>
              </a:tabLst>
              <a:defRPr/>
            </a:pPr>
            <a:r>
              <a:rPr lang="en-US" dirty="0" smtClean="0">
                <a:latin typeface="Comic Sans MS" panose="030F0702030302020204" pitchFamily="66" charset="0"/>
              </a:rPr>
              <a:t>The instruction is fetched from the instruction memory, and the </a:t>
            </a:r>
            <a:r>
              <a:rPr lang="en-US" dirty="0" smtClean="0">
                <a:solidFill>
                  <a:schemeClr val="tx1"/>
                </a:solidFill>
                <a:latin typeface="Comic Sans MS" panose="030F0702030302020204" pitchFamily="66" charset="0"/>
              </a:rPr>
              <a:t>PC</a:t>
            </a:r>
            <a:r>
              <a:rPr lang="en-US" dirty="0" smtClean="0">
                <a:latin typeface="Comic Sans MS" panose="030F0702030302020204" pitchFamily="66" charset="0"/>
              </a:rPr>
              <a:t> is incremented</a:t>
            </a:r>
          </a:p>
          <a:p>
            <a:pPr marL="841375" lvl="1" indent="-381000" algn="l" rtl="0">
              <a:lnSpc>
                <a:spcPct val="100000"/>
              </a:lnSpc>
              <a:buFontTx/>
              <a:buAutoNum type="arabicPeriod"/>
              <a:tabLst>
                <a:tab pos="288925" algn="l"/>
                <a:tab pos="682625" algn="l"/>
                <a:tab pos="4572000" algn="l"/>
              </a:tabLst>
              <a:defRPr/>
            </a:pPr>
            <a:r>
              <a:rPr lang="en-US" dirty="0" smtClean="0">
                <a:latin typeface="Comic Sans MS" panose="030F0702030302020204" pitchFamily="66" charset="0"/>
              </a:rPr>
              <a:t>Two register values are read from the register file using bits 25:21 and 20:16 of the instruction to select the source registers</a:t>
            </a:r>
          </a:p>
          <a:p>
            <a:pPr marL="1257300" lvl="2" indent="-342900" algn="l" rtl="0">
              <a:lnSpc>
                <a:spcPct val="100000"/>
              </a:lnSpc>
              <a:buFontTx/>
              <a:buAutoNum type="alphaLcParenR"/>
              <a:tabLst>
                <a:tab pos="288925" algn="l"/>
                <a:tab pos="682625" algn="l"/>
                <a:tab pos="4572000" algn="l"/>
              </a:tabLst>
              <a:defRPr/>
            </a:pPr>
            <a:r>
              <a:rPr lang="en-US" sz="2000" dirty="0" smtClean="0">
                <a:latin typeface="Comic Sans MS" panose="030F0702030302020204" pitchFamily="66" charset="0"/>
              </a:rPr>
              <a:t>also, the main control unit computes the setting of the control lines during this step</a:t>
            </a:r>
          </a:p>
          <a:p>
            <a:pPr marL="841375" lvl="1" indent="-381000" algn="l" rtl="0">
              <a:lnSpc>
                <a:spcPct val="100000"/>
              </a:lnSpc>
              <a:buFontTx/>
              <a:buAutoNum type="arabicPeriod"/>
              <a:tabLst>
                <a:tab pos="288925" algn="l"/>
                <a:tab pos="682625" algn="l"/>
                <a:tab pos="4572000" algn="l"/>
              </a:tabLst>
              <a:defRPr/>
            </a:pPr>
            <a:r>
              <a:rPr lang="en-US" dirty="0" smtClean="0">
                <a:latin typeface="Comic Sans MS" panose="030F0702030302020204" pitchFamily="66" charset="0"/>
              </a:rPr>
              <a:t>The ALU operates on the data values read from the register file, using the function code (bits 5:0, which is the </a:t>
            </a:r>
            <a:r>
              <a:rPr lang="en-US" dirty="0" err="1" smtClean="0">
                <a:latin typeface="Comic Sans MS" panose="030F0702030302020204" pitchFamily="66" charset="0"/>
              </a:rPr>
              <a:t>funct</a:t>
            </a:r>
            <a:r>
              <a:rPr lang="en-US" dirty="0" smtClean="0">
                <a:latin typeface="Comic Sans MS" panose="030F0702030302020204" pitchFamily="66" charset="0"/>
              </a:rPr>
              <a:t> field, of the instruction) to generate the ALU function</a:t>
            </a:r>
          </a:p>
          <a:p>
            <a:pPr marL="841375" lvl="1" indent="-381000" algn="l" rtl="0">
              <a:lnSpc>
                <a:spcPct val="100000"/>
              </a:lnSpc>
              <a:buFontTx/>
              <a:buAutoNum type="arabicPeriod"/>
              <a:tabLst>
                <a:tab pos="288925" algn="l"/>
                <a:tab pos="682625" algn="l"/>
                <a:tab pos="4572000" algn="l"/>
              </a:tabLst>
              <a:defRPr/>
            </a:pPr>
            <a:r>
              <a:rPr lang="en-US" dirty="0" smtClean="0">
                <a:latin typeface="Comic Sans MS" panose="030F0702030302020204" pitchFamily="66" charset="0"/>
              </a:rPr>
              <a:t>The result from the ALU is written into the register file using bits 15:11 of the instruction to select the destination register</a:t>
            </a:r>
          </a:p>
        </p:txBody>
      </p:sp>
      <p:sp>
        <p:nvSpPr>
          <p:cNvPr id="2" name="Slide Number Placeholder 1"/>
          <p:cNvSpPr>
            <a:spLocks noGrp="1"/>
          </p:cNvSpPr>
          <p:nvPr>
            <p:ph type="sldNum" sz="quarter" idx="12"/>
          </p:nvPr>
        </p:nvSpPr>
        <p:spPr/>
        <p:txBody>
          <a:bodyPr/>
          <a:lstStyle/>
          <a:p>
            <a:fld id="{CB65DC77-F180-4F46-9AB4-E848A677D315}" type="slidenum">
              <a:rPr lang="ar-EG" smtClean="0"/>
              <a:t>7</a:t>
            </a:fld>
            <a:endParaRPr lang="ar-EG"/>
          </a:p>
        </p:txBody>
      </p:sp>
    </p:spTree>
    <p:extLst>
      <p:ext uri="{BB962C8B-B14F-4D97-AF65-F5344CB8AC3E}">
        <p14:creationId xmlns:p14="http://schemas.microsoft.com/office/powerpoint/2010/main" val="107071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normAutofit/>
          </a:bodyPr>
          <a:lstStyle/>
          <a:p>
            <a:pPr>
              <a:defRPr/>
            </a:pPr>
            <a:r>
              <a:rPr lang="en-US" sz="4000" b="1" dirty="0"/>
              <a:t>The Operation of the </a:t>
            </a:r>
            <a:r>
              <a:rPr lang="en-US" sz="4000" b="1" dirty="0" err="1"/>
              <a:t>Datapath</a:t>
            </a:r>
            <a:r>
              <a:rPr lang="en-US" sz="4000" b="1" dirty="0"/>
              <a:t> (cont.)</a:t>
            </a:r>
          </a:p>
        </p:txBody>
      </p:sp>
      <p:sp>
        <p:nvSpPr>
          <p:cNvPr id="364547" name="AutoShape 3"/>
          <p:cNvSpPr>
            <a:spLocks noGrp="1" noChangeArrowheads="1"/>
          </p:cNvSpPr>
          <p:nvPr>
            <p:ph type="body" idx="1"/>
          </p:nvPr>
        </p:nvSpPr>
        <p:spPr>
          <a:xfrm>
            <a:off x="647700" y="2235200"/>
            <a:ext cx="10960100" cy="3797300"/>
          </a:xfrm>
          <a:prstGeom prst="roundRect">
            <a:avLst>
              <a:gd name="adj" fmla="val 12477"/>
            </a:avLst>
          </a:prstGeom>
        </p:spPr>
        <p:txBody>
          <a:bodyPr>
            <a:noAutofit/>
          </a:bodyPr>
          <a:lstStyle/>
          <a:p>
            <a:pPr marL="457200" indent="-457200" algn="l" rtl="0">
              <a:lnSpc>
                <a:spcPct val="100000"/>
              </a:lnSpc>
              <a:tabLst>
                <a:tab pos="288925" algn="l"/>
                <a:tab pos="682625" algn="l"/>
                <a:tab pos="4572000" algn="l"/>
              </a:tabLst>
              <a:defRPr/>
            </a:pPr>
            <a:r>
              <a:rPr lang="en-US" sz="1900" dirty="0" smtClean="0">
                <a:solidFill>
                  <a:srgbClr val="FF0000"/>
                </a:solidFill>
                <a:latin typeface="Comic Sans MS" panose="030F0702030302020204" pitchFamily="66" charset="0"/>
              </a:rPr>
              <a:t>Execution steps for a </a:t>
            </a:r>
            <a:r>
              <a:rPr lang="en-US" sz="1900" dirty="0" err="1" smtClean="0">
                <a:solidFill>
                  <a:srgbClr val="C00000"/>
                </a:solidFill>
                <a:latin typeface="Comic Sans MS" panose="030F0702030302020204" pitchFamily="66" charset="0"/>
                <a:cs typeface="Courier New" pitchFamily="49" charset="0"/>
              </a:rPr>
              <a:t>lw</a:t>
            </a:r>
            <a:r>
              <a:rPr lang="en-US" sz="1900" dirty="0" smtClean="0">
                <a:solidFill>
                  <a:srgbClr val="FF0000"/>
                </a:solidFill>
                <a:latin typeface="Comic Sans MS" panose="030F0702030302020204" pitchFamily="66" charset="0"/>
              </a:rPr>
              <a:t> instruction:</a:t>
            </a:r>
          </a:p>
          <a:p>
            <a:pPr marL="841375" lvl="1" indent="-381000" algn="l" rtl="0">
              <a:lnSpc>
                <a:spcPct val="100000"/>
              </a:lnSpc>
              <a:buFontTx/>
              <a:buAutoNum type="arabicPeriod"/>
              <a:tabLst>
                <a:tab pos="288925" algn="l"/>
                <a:tab pos="682625" algn="l"/>
                <a:tab pos="4572000" algn="l"/>
              </a:tabLst>
              <a:defRPr/>
            </a:pPr>
            <a:r>
              <a:rPr lang="en-US" sz="1900" dirty="0" smtClean="0">
                <a:latin typeface="Comic Sans MS" panose="030F0702030302020204" pitchFamily="66" charset="0"/>
              </a:rPr>
              <a:t>The instruction is fetched from the instruction memory, and the PC is incremented</a:t>
            </a:r>
          </a:p>
          <a:p>
            <a:pPr marL="841375" lvl="1" indent="-381000" algn="l" rtl="0">
              <a:lnSpc>
                <a:spcPct val="100000"/>
              </a:lnSpc>
              <a:buFontTx/>
              <a:buAutoNum type="arabicPeriod"/>
              <a:tabLst>
                <a:tab pos="288925" algn="l"/>
                <a:tab pos="682625" algn="l"/>
                <a:tab pos="4572000" algn="l"/>
              </a:tabLst>
              <a:defRPr/>
            </a:pPr>
            <a:r>
              <a:rPr lang="en-US" sz="1900" dirty="0" smtClean="0">
                <a:latin typeface="Comic Sans MS" panose="030F0702030302020204" pitchFamily="66" charset="0"/>
              </a:rPr>
              <a:t>A register value is read from the register file using bits 25:21 of the instruction to select the source register</a:t>
            </a:r>
          </a:p>
          <a:p>
            <a:pPr marL="1257300" lvl="2" indent="-342900" algn="l" rtl="0">
              <a:lnSpc>
                <a:spcPct val="100000"/>
              </a:lnSpc>
              <a:buFontTx/>
              <a:buAutoNum type="alphaLcParenR"/>
              <a:tabLst>
                <a:tab pos="288925" algn="l"/>
                <a:tab pos="682625" algn="l"/>
                <a:tab pos="4572000" algn="l"/>
              </a:tabLst>
              <a:defRPr/>
            </a:pPr>
            <a:r>
              <a:rPr lang="en-US" sz="1900" dirty="0" smtClean="0">
                <a:latin typeface="Comic Sans MS" panose="030F0702030302020204" pitchFamily="66" charset="0"/>
              </a:rPr>
              <a:t>also, the main control unit computes the setting of the control lines during this step</a:t>
            </a:r>
          </a:p>
          <a:p>
            <a:pPr marL="841375" lvl="1" indent="-381000" algn="l" rtl="0">
              <a:lnSpc>
                <a:spcPct val="100000"/>
              </a:lnSpc>
              <a:buFontTx/>
              <a:buAutoNum type="arabicPeriod"/>
              <a:tabLst>
                <a:tab pos="288925" algn="l"/>
                <a:tab pos="682625" algn="l"/>
                <a:tab pos="4572000" algn="l"/>
              </a:tabLst>
              <a:defRPr/>
            </a:pPr>
            <a:r>
              <a:rPr lang="en-US" sz="1900" dirty="0" smtClean="0">
                <a:latin typeface="Comic Sans MS" panose="030F0702030302020204" pitchFamily="66" charset="0"/>
              </a:rPr>
              <a:t>The ALU computes the sum of the value read from the register file and the sign-extended, lower 16 bits of the instruction</a:t>
            </a:r>
          </a:p>
          <a:p>
            <a:pPr marL="841375" lvl="1" indent="-381000" algn="l" rtl="0">
              <a:lnSpc>
                <a:spcPct val="100000"/>
              </a:lnSpc>
              <a:buFontTx/>
              <a:buAutoNum type="arabicPeriod"/>
              <a:tabLst>
                <a:tab pos="288925" algn="l"/>
                <a:tab pos="682625" algn="l"/>
                <a:tab pos="4572000" algn="l"/>
              </a:tabLst>
              <a:defRPr/>
            </a:pPr>
            <a:r>
              <a:rPr lang="en-US" sz="1900" dirty="0" smtClean="0">
                <a:latin typeface="Comic Sans MS" panose="030F0702030302020204" pitchFamily="66" charset="0"/>
              </a:rPr>
              <a:t>The sum from the ALU is used as the address for the data memory</a:t>
            </a:r>
          </a:p>
          <a:p>
            <a:pPr marL="841375" lvl="1" indent="-381000" algn="l" rtl="0">
              <a:lnSpc>
                <a:spcPct val="100000"/>
              </a:lnSpc>
              <a:buFontTx/>
              <a:buAutoNum type="arabicPeriod"/>
              <a:tabLst>
                <a:tab pos="288925" algn="l"/>
                <a:tab pos="682625" algn="l"/>
                <a:tab pos="4572000" algn="l"/>
              </a:tabLst>
              <a:defRPr/>
            </a:pPr>
            <a:r>
              <a:rPr lang="en-US" sz="1900" dirty="0" smtClean="0">
                <a:latin typeface="Comic Sans MS" panose="030F0702030302020204" pitchFamily="66" charset="0"/>
              </a:rPr>
              <a:t>The data from the memory unit is written into the register file using bits 20:16 of the instruction to select the destination register</a:t>
            </a:r>
          </a:p>
        </p:txBody>
      </p:sp>
      <p:sp>
        <p:nvSpPr>
          <p:cNvPr id="2" name="Slide Number Placeholder 1"/>
          <p:cNvSpPr>
            <a:spLocks noGrp="1"/>
          </p:cNvSpPr>
          <p:nvPr>
            <p:ph type="sldNum" sz="quarter" idx="12"/>
          </p:nvPr>
        </p:nvSpPr>
        <p:spPr/>
        <p:txBody>
          <a:bodyPr/>
          <a:lstStyle/>
          <a:p>
            <a:fld id="{CB65DC77-F180-4F46-9AB4-E848A677D315}" type="slidenum">
              <a:rPr lang="ar-EG" smtClean="0"/>
              <a:t>8</a:t>
            </a:fld>
            <a:endParaRPr lang="ar-EG"/>
          </a:p>
        </p:txBody>
      </p:sp>
    </p:spTree>
    <p:extLst>
      <p:ext uri="{BB962C8B-B14F-4D97-AF65-F5344CB8AC3E}">
        <p14:creationId xmlns:p14="http://schemas.microsoft.com/office/powerpoint/2010/main" val="3927420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rmAutofit/>
          </a:bodyPr>
          <a:lstStyle/>
          <a:p>
            <a:pPr>
              <a:defRPr/>
            </a:pPr>
            <a:r>
              <a:rPr lang="en-US" sz="4000" b="1" dirty="0" smtClean="0"/>
              <a:t>The Operation of the </a:t>
            </a:r>
            <a:r>
              <a:rPr lang="en-US" sz="4000" b="1" dirty="0" err="1" smtClean="0"/>
              <a:t>Datapath</a:t>
            </a:r>
            <a:r>
              <a:rPr lang="en-US" sz="4000" b="1" dirty="0" smtClean="0"/>
              <a:t> (cont.)</a:t>
            </a:r>
          </a:p>
        </p:txBody>
      </p:sp>
      <p:sp>
        <p:nvSpPr>
          <p:cNvPr id="362499" name="AutoShape 3"/>
          <p:cNvSpPr>
            <a:spLocks noGrp="1" noChangeArrowheads="1"/>
          </p:cNvSpPr>
          <p:nvPr>
            <p:ph type="body" idx="1"/>
          </p:nvPr>
        </p:nvSpPr>
        <p:spPr>
          <a:xfrm>
            <a:off x="635000" y="2374900"/>
            <a:ext cx="11150600" cy="3424768"/>
          </a:xfrm>
          <a:prstGeom prst="roundRect">
            <a:avLst>
              <a:gd name="adj" fmla="val 12477"/>
            </a:avLst>
          </a:prstGeom>
        </p:spPr>
        <p:txBody>
          <a:bodyPr>
            <a:noAutofit/>
          </a:bodyPr>
          <a:lstStyle/>
          <a:p>
            <a:pPr marL="457200" indent="-457200" algn="l" rtl="0">
              <a:lnSpc>
                <a:spcPct val="100000"/>
              </a:lnSpc>
              <a:tabLst>
                <a:tab pos="288925" algn="l"/>
                <a:tab pos="682625" algn="l"/>
                <a:tab pos="4572000" algn="l"/>
              </a:tabLst>
              <a:defRPr/>
            </a:pPr>
            <a:r>
              <a:rPr lang="en-US" sz="1900" dirty="0" smtClean="0">
                <a:solidFill>
                  <a:srgbClr val="FF0000"/>
                </a:solidFill>
                <a:latin typeface="Comic Sans MS" panose="030F0702030302020204" pitchFamily="66" charset="0"/>
              </a:rPr>
              <a:t>Execution steps for a </a:t>
            </a:r>
            <a:r>
              <a:rPr lang="en-US" sz="1900" dirty="0" err="1" smtClean="0">
                <a:solidFill>
                  <a:srgbClr val="C00000"/>
                </a:solidFill>
                <a:latin typeface="Comic Sans MS" panose="030F0702030302020204" pitchFamily="66" charset="0"/>
                <a:cs typeface="Courier New" pitchFamily="49" charset="0"/>
              </a:rPr>
              <a:t>beq</a:t>
            </a:r>
            <a:r>
              <a:rPr lang="en-US" sz="1900" dirty="0" smtClean="0">
                <a:solidFill>
                  <a:srgbClr val="FF0000"/>
                </a:solidFill>
                <a:latin typeface="Comic Sans MS" panose="030F0702030302020204" pitchFamily="66" charset="0"/>
              </a:rPr>
              <a:t> instruction</a:t>
            </a:r>
            <a:r>
              <a:rPr lang="en-US" sz="1900" b="1" dirty="0" smtClean="0">
                <a:solidFill>
                  <a:srgbClr val="FF0000"/>
                </a:solidFill>
                <a:effectLst>
                  <a:outerShdw blurRad="38100" dist="38100" dir="2700000" algn="tl">
                    <a:srgbClr val="C0C0C0"/>
                  </a:outerShdw>
                </a:effectLst>
                <a:latin typeface="Comic Sans MS" panose="030F0702030302020204" pitchFamily="66" charset="0"/>
              </a:rPr>
              <a:t>:</a:t>
            </a:r>
          </a:p>
          <a:p>
            <a:pPr marL="841375" lvl="1" indent="-381000" algn="l" rtl="0">
              <a:lnSpc>
                <a:spcPct val="100000"/>
              </a:lnSpc>
              <a:buFontTx/>
              <a:buAutoNum type="arabicPeriod"/>
              <a:tabLst>
                <a:tab pos="288925" algn="l"/>
                <a:tab pos="682625" algn="l"/>
                <a:tab pos="4572000" algn="l"/>
              </a:tabLst>
              <a:defRPr/>
            </a:pPr>
            <a:r>
              <a:rPr lang="en-US" sz="1900" dirty="0" smtClean="0">
                <a:latin typeface="Comic Sans MS" panose="030F0702030302020204" pitchFamily="66" charset="0"/>
              </a:rPr>
              <a:t>The instruction is fetched from the instruction memory, and the PC is incremented</a:t>
            </a:r>
          </a:p>
          <a:p>
            <a:pPr marL="841375" lvl="1" indent="-381000" algn="l" rtl="0">
              <a:lnSpc>
                <a:spcPct val="100000"/>
              </a:lnSpc>
              <a:buFontTx/>
              <a:buAutoNum type="arabicPeriod"/>
              <a:tabLst>
                <a:tab pos="288925" algn="l"/>
                <a:tab pos="682625" algn="l"/>
                <a:tab pos="4572000" algn="l"/>
              </a:tabLst>
              <a:defRPr/>
            </a:pPr>
            <a:r>
              <a:rPr lang="en-US" sz="1900" dirty="0" smtClean="0">
                <a:latin typeface="Comic Sans MS" panose="030F0702030302020204" pitchFamily="66" charset="0"/>
              </a:rPr>
              <a:t>Two register values are read from the register file using bits 25:21 and 20:16 of the instruction to select the source registers</a:t>
            </a:r>
          </a:p>
          <a:p>
            <a:pPr marL="1257300" lvl="2" indent="-342900" algn="l" rtl="0">
              <a:lnSpc>
                <a:spcPct val="100000"/>
              </a:lnSpc>
              <a:buFontTx/>
              <a:buAutoNum type="alphaLcParenR"/>
              <a:tabLst>
                <a:tab pos="288925" algn="l"/>
                <a:tab pos="682625" algn="l"/>
                <a:tab pos="4572000" algn="l"/>
              </a:tabLst>
              <a:defRPr/>
            </a:pPr>
            <a:r>
              <a:rPr lang="en-US" sz="1900" dirty="0" smtClean="0">
                <a:latin typeface="Comic Sans MS" panose="030F0702030302020204" pitchFamily="66" charset="0"/>
              </a:rPr>
              <a:t>also, the main control unit computes the setting of the control lines during this step</a:t>
            </a:r>
          </a:p>
          <a:p>
            <a:pPr marL="841375" lvl="1" indent="-381000" algn="l" rtl="0">
              <a:lnSpc>
                <a:spcPct val="100000"/>
              </a:lnSpc>
              <a:buFontTx/>
              <a:buAutoNum type="arabicPeriod"/>
              <a:tabLst>
                <a:tab pos="288925" algn="l"/>
                <a:tab pos="682625" algn="l"/>
                <a:tab pos="4572000" algn="l"/>
              </a:tabLst>
              <a:defRPr/>
            </a:pPr>
            <a:r>
              <a:rPr lang="en-US" sz="1900" dirty="0" smtClean="0">
                <a:latin typeface="Comic Sans MS" panose="030F0702030302020204" pitchFamily="66" charset="0"/>
              </a:rPr>
              <a:t>The ALU performs a subtract on the data values read from the register file</a:t>
            </a:r>
          </a:p>
          <a:p>
            <a:pPr marL="1257300" lvl="2" indent="-342900" algn="l" rtl="0">
              <a:lnSpc>
                <a:spcPct val="100000"/>
              </a:lnSpc>
              <a:buFontTx/>
              <a:buAutoNum type="alphaLcParenR"/>
              <a:tabLst>
                <a:tab pos="288925" algn="l"/>
                <a:tab pos="682625" algn="l"/>
                <a:tab pos="4572000" algn="l"/>
              </a:tabLst>
              <a:defRPr/>
            </a:pPr>
            <a:r>
              <a:rPr lang="en-US" sz="1900" dirty="0" smtClean="0">
                <a:latin typeface="Comic Sans MS" panose="030F0702030302020204" pitchFamily="66" charset="0"/>
              </a:rPr>
              <a:t>The value of PC+4 is added to the sign-extended 16 </a:t>
            </a:r>
            <a:r>
              <a:rPr lang="en-US" sz="1900" smtClean="0">
                <a:latin typeface="Comic Sans MS" panose="030F0702030302020204" pitchFamily="66" charset="0"/>
              </a:rPr>
              <a:t>bits constant </a:t>
            </a:r>
            <a:r>
              <a:rPr lang="en-US" sz="1900" dirty="0" smtClean="0">
                <a:latin typeface="Comic Sans MS" panose="030F0702030302020204" pitchFamily="66" charset="0"/>
              </a:rPr>
              <a:t>of the instruction shifted left by two, the result is the branch target address</a:t>
            </a:r>
          </a:p>
          <a:p>
            <a:pPr marL="841375" lvl="1" indent="-381000" algn="l" rtl="0">
              <a:lnSpc>
                <a:spcPct val="100000"/>
              </a:lnSpc>
              <a:buFontTx/>
              <a:buAutoNum type="arabicPeriod"/>
              <a:tabLst>
                <a:tab pos="288925" algn="l"/>
                <a:tab pos="682625" algn="l"/>
                <a:tab pos="4572000" algn="l"/>
              </a:tabLst>
              <a:defRPr/>
            </a:pPr>
            <a:r>
              <a:rPr lang="en-US" sz="1900" dirty="0" smtClean="0">
                <a:latin typeface="Comic Sans MS" panose="030F0702030302020204" pitchFamily="66" charset="0"/>
              </a:rPr>
              <a:t>The Zero result from the ALU is used to decide which adder result to store into the PC</a:t>
            </a:r>
          </a:p>
        </p:txBody>
      </p:sp>
      <p:sp>
        <p:nvSpPr>
          <p:cNvPr id="2" name="Slide Number Placeholder 1"/>
          <p:cNvSpPr>
            <a:spLocks noGrp="1"/>
          </p:cNvSpPr>
          <p:nvPr>
            <p:ph type="sldNum" sz="quarter" idx="12"/>
          </p:nvPr>
        </p:nvSpPr>
        <p:spPr/>
        <p:txBody>
          <a:bodyPr/>
          <a:lstStyle/>
          <a:p>
            <a:fld id="{CB65DC77-F180-4F46-9AB4-E848A677D315}" type="slidenum">
              <a:rPr lang="ar-EG" smtClean="0"/>
              <a:t>9</a:t>
            </a:fld>
            <a:endParaRPr lang="ar-EG"/>
          </a:p>
        </p:txBody>
      </p:sp>
    </p:spTree>
    <p:extLst>
      <p:ext uri="{BB962C8B-B14F-4D97-AF65-F5344CB8AC3E}">
        <p14:creationId xmlns:p14="http://schemas.microsoft.com/office/powerpoint/2010/main" val="213553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1766</TotalTime>
  <Words>2332</Words>
  <Application>Microsoft Office PowerPoint</Application>
  <PresentationFormat>Custom</PresentationFormat>
  <Paragraphs>615</Paragraphs>
  <Slides>28</Slides>
  <Notes>18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Organic</vt:lpstr>
      <vt:lpstr>Computer Organization</vt:lpstr>
      <vt:lpstr>PowerPoint Presentation</vt:lpstr>
      <vt:lpstr>Executing Branch Operations</vt:lpstr>
      <vt:lpstr>Executing Branch Operations (cont.)</vt:lpstr>
      <vt:lpstr>Executing Jump Operations</vt:lpstr>
      <vt:lpstr>The Main Control Unit</vt:lpstr>
      <vt:lpstr>The Operation of the Datapath</vt:lpstr>
      <vt:lpstr>The Operation of the Datapath (cont.)</vt:lpstr>
      <vt:lpstr>The Operation of the Datapath (cont.)</vt:lpstr>
      <vt:lpstr>Single Cycle Disadvantages &amp; Advantages</vt:lpstr>
      <vt:lpstr>How Can We Make It Faster?</vt:lpstr>
      <vt:lpstr>The Five Stages of Load Instruction</vt:lpstr>
      <vt:lpstr>A Pipelined MIPS Processor</vt:lpstr>
      <vt:lpstr>A Pipelined MIPS Processor (cont.)</vt:lpstr>
      <vt:lpstr>Single Cycle versus Pipeline</vt:lpstr>
      <vt:lpstr>Pipelining the MIPS</vt:lpstr>
      <vt:lpstr>MIPS Pipeline Datapath</vt:lpstr>
      <vt:lpstr>Graphically Representing MIPS Pipeline</vt:lpstr>
      <vt:lpstr>Why Pipeline? For Performance!</vt:lpstr>
      <vt:lpstr>Can Pipelining Get Us Into Trouble?</vt:lpstr>
      <vt:lpstr>A Single Memory Would Be a Structural Hazard</vt:lpstr>
      <vt:lpstr>How About Register File Access?</vt:lpstr>
      <vt:lpstr>Register Usage Can Cause Data Hazards</vt:lpstr>
      <vt:lpstr>Avoiding the Data Hazard</vt:lpstr>
      <vt:lpstr>One Way to “Fix” a Data Hazard</vt:lpstr>
      <vt:lpstr>Another Way to “Fix” a Data Hazard</vt:lpstr>
      <vt:lpstr>Loads Can Cause Data Hazards</vt:lpstr>
      <vt:lpstr>Branch Instructions Cause Control Hazards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Organization</dc:title>
  <dc:creator>Sara</dc:creator>
  <cp:lastModifiedBy>ALi</cp:lastModifiedBy>
  <cp:revision>361</cp:revision>
  <dcterms:created xsi:type="dcterms:W3CDTF">2015-10-20T10:51:12Z</dcterms:created>
  <dcterms:modified xsi:type="dcterms:W3CDTF">2015-11-29T15:52:50Z</dcterms:modified>
</cp:coreProperties>
</file>